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71" r:id="rId4"/>
    <p:sldId id="274" r:id="rId5"/>
    <p:sldId id="280" r:id="rId6"/>
    <p:sldId id="260" r:id="rId7"/>
    <p:sldId id="279" r:id="rId8"/>
    <p:sldId id="281" r:id="rId9"/>
    <p:sldId id="261" r:id="rId10"/>
    <p:sldId id="263" r:id="rId11"/>
    <p:sldId id="262" r:id="rId12"/>
    <p:sldId id="282" r:id="rId13"/>
    <p:sldId id="276" r:id="rId14"/>
    <p:sldId id="266" r:id="rId15"/>
    <p:sldId id="283" r:id="rId16"/>
    <p:sldId id="284"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70A"/>
    <a:srgbClr val="FF6600"/>
    <a:srgbClr val="8D42C6"/>
    <a:srgbClr val="6F0DAB"/>
    <a:srgbClr val="7D0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14467-C584-4B88-8146-569A15935C42}" type="doc">
      <dgm:prSet loTypeId="urn:microsoft.com/office/officeart/2005/8/layout/pyramid1" loCatId="pyramid" qsTypeId="urn:microsoft.com/office/officeart/2005/8/quickstyle/simple1" qsCatId="simple" csTypeId="urn:microsoft.com/office/officeart/2005/8/colors/colorful3" csCatId="colorful" phldr="1"/>
      <dgm:spPr/>
      <dgm:t>
        <a:bodyPr/>
        <a:lstStyle/>
        <a:p>
          <a:endParaRPr lang="tr-TR"/>
        </a:p>
      </dgm:t>
    </dgm:pt>
    <dgm:pt modelId="{E055B3E3-DEDF-4B00-85ED-ED4169FB605E}">
      <dgm:prSet phldrT="[Metin]" custT="1"/>
      <dgm:spPr/>
      <dgm:t>
        <a:bodyPr/>
        <a:lstStyle/>
        <a:p>
          <a:r>
            <a:rPr lang="tr-TR" sz="2000" dirty="0" smtClean="0">
              <a:solidFill>
                <a:schemeClr val="tx1"/>
              </a:solidFill>
            </a:rPr>
            <a:t>Final Aşaması Proje Değerlendirme Süreci</a:t>
          </a:r>
        </a:p>
        <a:p>
          <a:r>
            <a:rPr lang="tr-TR" sz="1600" dirty="0" smtClean="0">
              <a:solidFill>
                <a:schemeClr val="tx1"/>
              </a:solidFill>
            </a:rPr>
            <a:t>Final aşamasına geçen öğrenciler jüriye sözlü sunum hazırlamaları beklenir. Takım halinde yarışmaya katılan öğrencilerin sunumda ve yapılması halinde sergide tüm öğrencilerin bulunması zorunludur. Aksi halde proje yarışmadan elenir.</a:t>
          </a:r>
          <a:endParaRPr lang="tr-TR" sz="2000" dirty="0"/>
        </a:p>
      </dgm:t>
    </dgm:pt>
    <dgm:pt modelId="{FF0F3413-F1A8-407E-BD6D-019761CFBAB0}" type="parTrans" cxnId="{9E50116F-DD6E-4D22-A046-0F6C254AEC04}">
      <dgm:prSet/>
      <dgm:spPr/>
      <dgm:t>
        <a:bodyPr/>
        <a:lstStyle/>
        <a:p>
          <a:endParaRPr lang="tr-TR"/>
        </a:p>
      </dgm:t>
    </dgm:pt>
    <dgm:pt modelId="{90A2FCC4-1F36-4921-8EA8-E4004F09DA9E}" type="sibTrans" cxnId="{9E50116F-DD6E-4D22-A046-0F6C254AEC04}">
      <dgm:prSet/>
      <dgm:spPr/>
      <dgm:t>
        <a:bodyPr/>
        <a:lstStyle/>
        <a:p>
          <a:endParaRPr lang="tr-TR"/>
        </a:p>
      </dgm:t>
    </dgm:pt>
    <dgm:pt modelId="{8C11C7FD-C333-4744-A8DA-A7D331532D7C}">
      <dgm:prSet phldrT="[Metin]" custT="1"/>
      <dgm:spPr/>
      <dgm:t>
        <a:bodyPr/>
        <a:lstStyle/>
        <a:p>
          <a:pPr algn="ctr"/>
          <a:r>
            <a:rPr lang="tr-TR" sz="2000" dirty="0" smtClean="0">
              <a:solidFill>
                <a:schemeClr val="bg1"/>
              </a:solidFill>
            </a:rPr>
            <a:t>Proje Ön Değerlendirme Süreci</a:t>
          </a:r>
        </a:p>
        <a:p>
          <a:pPr algn="ctr"/>
          <a:r>
            <a:rPr lang="tr-TR" sz="2000" smtClean="0">
              <a:solidFill>
                <a:schemeClr val="bg1"/>
              </a:solidFill>
            </a:rPr>
            <a:t>Öğrenciler tarafından oluşturulan her ana alan için oluşturulan jüriler tarafından bilimsel kriterlere göre değerlendirilir.</a:t>
          </a:r>
        </a:p>
        <a:p>
          <a:pPr algn="ctr"/>
          <a:r>
            <a:rPr lang="tr-TR" sz="2000" smtClean="0">
              <a:solidFill>
                <a:schemeClr val="bg1"/>
              </a:solidFill>
            </a:rPr>
            <a:t>Başarılı bulunan projeler, İkinci aşama olan Final Aşamasına davet edilir.</a:t>
          </a:r>
          <a:endParaRPr lang="tr-TR" sz="2000" dirty="0">
            <a:solidFill>
              <a:schemeClr val="bg1"/>
            </a:solidFill>
          </a:endParaRPr>
        </a:p>
      </dgm:t>
    </dgm:pt>
    <dgm:pt modelId="{C2072561-6713-4529-8608-6C8942F186D1}" type="parTrans" cxnId="{9796CFF8-52D4-4180-A778-2A71D66F53BA}">
      <dgm:prSet/>
      <dgm:spPr/>
      <dgm:t>
        <a:bodyPr/>
        <a:lstStyle/>
        <a:p>
          <a:endParaRPr lang="tr-TR"/>
        </a:p>
      </dgm:t>
    </dgm:pt>
    <dgm:pt modelId="{98B7C0FA-407B-4728-8721-3B04EC7E644A}" type="sibTrans" cxnId="{9796CFF8-52D4-4180-A778-2A71D66F53BA}">
      <dgm:prSet/>
      <dgm:spPr/>
      <dgm:t>
        <a:bodyPr/>
        <a:lstStyle/>
        <a:p>
          <a:endParaRPr lang="tr-TR"/>
        </a:p>
      </dgm:t>
    </dgm:pt>
    <dgm:pt modelId="{4EF97A81-BF03-4821-9F75-94F47E36BF24}" type="pres">
      <dgm:prSet presAssocID="{37314467-C584-4B88-8146-569A15935C42}" presName="Name0" presStyleCnt="0">
        <dgm:presLayoutVars>
          <dgm:dir/>
          <dgm:animLvl val="lvl"/>
          <dgm:resizeHandles val="exact"/>
        </dgm:presLayoutVars>
      </dgm:prSet>
      <dgm:spPr/>
      <dgm:t>
        <a:bodyPr/>
        <a:lstStyle/>
        <a:p>
          <a:endParaRPr lang="tr-TR"/>
        </a:p>
      </dgm:t>
    </dgm:pt>
    <dgm:pt modelId="{48C12330-1C45-4152-B800-79EB87ABC167}" type="pres">
      <dgm:prSet presAssocID="{E055B3E3-DEDF-4B00-85ED-ED4169FB605E}" presName="Name8" presStyleCnt="0"/>
      <dgm:spPr/>
    </dgm:pt>
    <dgm:pt modelId="{D08AE485-E6E3-4BD1-B32F-BBCDD32DBA42}" type="pres">
      <dgm:prSet presAssocID="{E055B3E3-DEDF-4B00-85ED-ED4169FB605E}" presName="level" presStyleLbl="node1" presStyleIdx="0" presStyleCnt="2">
        <dgm:presLayoutVars>
          <dgm:chMax val="1"/>
          <dgm:bulletEnabled val="1"/>
        </dgm:presLayoutVars>
      </dgm:prSet>
      <dgm:spPr/>
      <dgm:t>
        <a:bodyPr/>
        <a:lstStyle/>
        <a:p>
          <a:endParaRPr lang="tr-TR"/>
        </a:p>
      </dgm:t>
    </dgm:pt>
    <dgm:pt modelId="{5DB51CA7-BA35-42F8-AC0E-BEFB9FBE5310}" type="pres">
      <dgm:prSet presAssocID="{E055B3E3-DEDF-4B00-85ED-ED4169FB605E}" presName="levelTx" presStyleLbl="revTx" presStyleIdx="0" presStyleCnt="0">
        <dgm:presLayoutVars>
          <dgm:chMax val="1"/>
          <dgm:bulletEnabled val="1"/>
        </dgm:presLayoutVars>
      </dgm:prSet>
      <dgm:spPr/>
      <dgm:t>
        <a:bodyPr/>
        <a:lstStyle/>
        <a:p>
          <a:endParaRPr lang="tr-TR"/>
        </a:p>
      </dgm:t>
    </dgm:pt>
    <dgm:pt modelId="{9FCACEBD-8D89-4816-8D6B-9731E6F3CB4F}" type="pres">
      <dgm:prSet presAssocID="{8C11C7FD-C333-4744-A8DA-A7D331532D7C}" presName="Name8" presStyleCnt="0"/>
      <dgm:spPr/>
    </dgm:pt>
    <dgm:pt modelId="{1F93FF72-E4DC-47F5-91D8-062E34244E28}" type="pres">
      <dgm:prSet presAssocID="{8C11C7FD-C333-4744-A8DA-A7D331532D7C}" presName="level" presStyleLbl="node1" presStyleIdx="1" presStyleCnt="2">
        <dgm:presLayoutVars>
          <dgm:chMax val="1"/>
          <dgm:bulletEnabled val="1"/>
        </dgm:presLayoutVars>
      </dgm:prSet>
      <dgm:spPr/>
      <dgm:t>
        <a:bodyPr/>
        <a:lstStyle/>
        <a:p>
          <a:endParaRPr lang="tr-TR"/>
        </a:p>
      </dgm:t>
    </dgm:pt>
    <dgm:pt modelId="{346A6801-F75F-4C95-B5F4-751AAFA6AB4C}" type="pres">
      <dgm:prSet presAssocID="{8C11C7FD-C333-4744-A8DA-A7D331532D7C}" presName="levelTx" presStyleLbl="revTx" presStyleIdx="0" presStyleCnt="0">
        <dgm:presLayoutVars>
          <dgm:chMax val="1"/>
          <dgm:bulletEnabled val="1"/>
        </dgm:presLayoutVars>
      </dgm:prSet>
      <dgm:spPr/>
      <dgm:t>
        <a:bodyPr/>
        <a:lstStyle/>
        <a:p>
          <a:endParaRPr lang="tr-TR"/>
        </a:p>
      </dgm:t>
    </dgm:pt>
  </dgm:ptLst>
  <dgm:cxnLst>
    <dgm:cxn modelId="{A0DFB203-6A5F-451A-B0C3-E8E4EF175B05}" type="presOf" srcId="{8C11C7FD-C333-4744-A8DA-A7D331532D7C}" destId="{346A6801-F75F-4C95-B5F4-751AAFA6AB4C}" srcOrd="1" destOrd="0" presId="urn:microsoft.com/office/officeart/2005/8/layout/pyramid1"/>
    <dgm:cxn modelId="{37B83EEC-80E8-4C99-AD5D-A52CDF744E5A}" type="presOf" srcId="{E055B3E3-DEDF-4B00-85ED-ED4169FB605E}" destId="{D08AE485-E6E3-4BD1-B32F-BBCDD32DBA42}" srcOrd="0" destOrd="0" presId="urn:microsoft.com/office/officeart/2005/8/layout/pyramid1"/>
    <dgm:cxn modelId="{B6C93DE6-182D-4B30-90EA-B21FA16ED10C}" type="presOf" srcId="{E055B3E3-DEDF-4B00-85ED-ED4169FB605E}" destId="{5DB51CA7-BA35-42F8-AC0E-BEFB9FBE5310}" srcOrd="1" destOrd="0" presId="urn:microsoft.com/office/officeart/2005/8/layout/pyramid1"/>
    <dgm:cxn modelId="{9796CFF8-52D4-4180-A778-2A71D66F53BA}" srcId="{37314467-C584-4B88-8146-569A15935C42}" destId="{8C11C7FD-C333-4744-A8DA-A7D331532D7C}" srcOrd="1" destOrd="0" parTransId="{C2072561-6713-4529-8608-6C8942F186D1}" sibTransId="{98B7C0FA-407B-4728-8721-3B04EC7E644A}"/>
    <dgm:cxn modelId="{B3979F95-2E07-4DE0-A611-2A86ABFAFDEF}" type="presOf" srcId="{37314467-C584-4B88-8146-569A15935C42}" destId="{4EF97A81-BF03-4821-9F75-94F47E36BF24}" srcOrd="0" destOrd="0" presId="urn:microsoft.com/office/officeart/2005/8/layout/pyramid1"/>
    <dgm:cxn modelId="{C013EA97-E062-4311-9AAA-F4D6D936D2EF}" type="presOf" srcId="{8C11C7FD-C333-4744-A8DA-A7D331532D7C}" destId="{1F93FF72-E4DC-47F5-91D8-062E34244E28}" srcOrd="0" destOrd="0" presId="urn:microsoft.com/office/officeart/2005/8/layout/pyramid1"/>
    <dgm:cxn modelId="{9E50116F-DD6E-4D22-A046-0F6C254AEC04}" srcId="{37314467-C584-4B88-8146-569A15935C42}" destId="{E055B3E3-DEDF-4B00-85ED-ED4169FB605E}" srcOrd="0" destOrd="0" parTransId="{FF0F3413-F1A8-407E-BD6D-019761CFBAB0}" sibTransId="{90A2FCC4-1F36-4921-8EA8-E4004F09DA9E}"/>
    <dgm:cxn modelId="{DD005C8C-BC86-4DED-AB52-F7F0E279747B}" type="presParOf" srcId="{4EF97A81-BF03-4821-9F75-94F47E36BF24}" destId="{48C12330-1C45-4152-B800-79EB87ABC167}" srcOrd="0" destOrd="0" presId="urn:microsoft.com/office/officeart/2005/8/layout/pyramid1"/>
    <dgm:cxn modelId="{CCD6C405-F3C8-4A01-8E5A-52674D644AD3}" type="presParOf" srcId="{48C12330-1C45-4152-B800-79EB87ABC167}" destId="{D08AE485-E6E3-4BD1-B32F-BBCDD32DBA42}" srcOrd="0" destOrd="0" presId="urn:microsoft.com/office/officeart/2005/8/layout/pyramid1"/>
    <dgm:cxn modelId="{B4C85211-DAD1-420D-9515-4EBBDC0935EE}" type="presParOf" srcId="{48C12330-1C45-4152-B800-79EB87ABC167}" destId="{5DB51CA7-BA35-42F8-AC0E-BEFB9FBE5310}" srcOrd="1" destOrd="0" presId="urn:microsoft.com/office/officeart/2005/8/layout/pyramid1"/>
    <dgm:cxn modelId="{5EC82EF0-43E8-42C1-8BB1-2C38437A4348}" type="presParOf" srcId="{4EF97A81-BF03-4821-9F75-94F47E36BF24}" destId="{9FCACEBD-8D89-4816-8D6B-9731E6F3CB4F}" srcOrd="1" destOrd="0" presId="urn:microsoft.com/office/officeart/2005/8/layout/pyramid1"/>
    <dgm:cxn modelId="{6A950D3D-E514-4A45-80C6-3BAB832C55A6}" type="presParOf" srcId="{9FCACEBD-8D89-4816-8D6B-9731E6F3CB4F}" destId="{1F93FF72-E4DC-47F5-91D8-062E34244E28}" srcOrd="0" destOrd="0" presId="urn:microsoft.com/office/officeart/2005/8/layout/pyramid1"/>
    <dgm:cxn modelId="{E97BAA64-C5B9-496F-8CDD-44C367306FC7}" type="presParOf" srcId="{9FCACEBD-8D89-4816-8D6B-9731E6F3CB4F}" destId="{346A6801-F75F-4C95-B5F4-751AAFA6AB4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AE485-E6E3-4BD1-B32F-BBCDD32DBA42}">
      <dsp:nvSpPr>
        <dsp:cNvPr id="0" name=""/>
        <dsp:cNvSpPr/>
      </dsp:nvSpPr>
      <dsp:spPr>
        <a:xfrm>
          <a:off x="2483708" y="0"/>
          <a:ext cx="4967416" cy="2758016"/>
        </a:xfrm>
        <a:prstGeom prst="trapezoid">
          <a:avLst>
            <a:gd name="adj" fmla="val 90054"/>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Final Aşaması Proje Değerlendirme Süreci</a:t>
          </a:r>
        </a:p>
        <a:p>
          <a:pPr lvl="0" algn="ctr" defTabSz="889000">
            <a:lnSpc>
              <a:spcPct val="90000"/>
            </a:lnSpc>
            <a:spcBef>
              <a:spcPct val="0"/>
            </a:spcBef>
            <a:spcAft>
              <a:spcPct val="35000"/>
            </a:spcAft>
          </a:pPr>
          <a:r>
            <a:rPr lang="tr-TR" sz="1600" kern="1200" dirty="0" smtClean="0">
              <a:solidFill>
                <a:schemeClr val="tx1"/>
              </a:solidFill>
            </a:rPr>
            <a:t>Final aşamasına geçen öğrenciler jüriye sözlü sunum hazırlamaları beklenir. Takım halinde yarışmaya katılan öğrencilerin sunumda ve yapılması halinde sergide tüm öğrencilerin bulunması zorunludur. Aksi halde proje yarışmadan elenir.</a:t>
          </a:r>
          <a:endParaRPr lang="tr-TR" sz="2000" kern="1200" dirty="0"/>
        </a:p>
      </dsp:txBody>
      <dsp:txXfrm>
        <a:off x="2483708" y="0"/>
        <a:ext cx="4967416" cy="2758016"/>
      </dsp:txXfrm>
    </dsp:sp>
    <dsp:sp modelId="{1F93FF72-E4DC-47F5-91D8-062E34244E28}">
      <dsp:nvSpPr>
        <dsp:cNvPr id="0" name=""/>
        <dsp:cNvSpPr/>
      </dsp:nvSpPr>
      <dsp:spPr>
        <a:xfrm>
          <a:off x="0" y="2758016"/>
          <a:ext cx="9934832" cy="2758016"/>
        </a:xfrm>
        <a:prstGeom prst="trapezoid">
          <a:avLst>
            <a:gd name="adj" fmla="val 90054"/>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rPr>
            <a:t>Proje Ön Değerlendirme Süreci</a:t>
          </a:r>
        </a:p>
        <a:p>
          <a:pPr lvl="0" algn="ctr" defTabSz="889000">
            <a:lnSpc>
              <a:spcPct val="90000"/>
            </a:lnSpc>
            <a:spcBef>
              <a:spcPct val="0"/>
            </a:spcBef>
            <a:spcAft>
              <a:spcPct val="35000"/>
            </a:spcAft>
          </a:pPr>
          <a:r>
            <a:rPr lang="tr-TR" sz="2000" kern="1200" smtClean="0">
              <a:solidFill>
                <a:schemeClr val="bg1"/>
              </a:solidFill>
            </a:rPr>
            <a:t>Öğrenciler tarafından oluşturulan her ana alan için oluşturulan jüriler tarafından bilimsel kriterlere göre değerlendirilir.</a:t>
          </a:r>
        </a:p>
        <a:p>
          <a:pPr lvl="0" algn="ctr" defTabSz="889000">
            <a:lnSpc>
              <a:spcPct val="90000"/>
            </a:lnSpc>
            <a:spcBef>
              <a:spcPct val="0"/>
            </a:spcBef>
            <a:spcAft>
              <a:spcPct val="35000"/>
            </a:spcAft>
          </a:pPr>
          <a:r>
            <a:rPr lang="tr-TR" sz="2000" kern="1200" smtClean="0">
              <a:solidFill>
                <a:schemeClr val="bg1"/>
              </a:solidFill>
            </a:rPr>
            <a:t>Başarılı bulunan projeler, İkinci aşama olan Final Aşamasına davet edilir.</a:t>
          </a:r>
          <a:endParaRPr lang="tr-TR" sz="2000" kern="1200" dirty="0">
            <a:solidFill>
              <a:schemeClr val="bg1"/>
            </a:solidFill>
          </a:endParaRPr>
        </a:p>
      </dsp:txBody>
      <dsp:txXfrm>
        <a:off x="1738595" y="2758016"/>
        <a:ext cx="6457640" cy="27580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3F65A-06D8-4427-B017-6B833CA49475}" type="datetimeFigureOut">
              <a:rPr lang="tr-TR" smtClean="0"/>
              <a:t>13.1.2022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1867A-1C0A-43B8-A238-7F3A31F9FE23}" type="slidenum">
              <a:rPr lang="tr-TR" smtClean="0"/>
              <a:t>‹#›</a:t>
            </a:fld>
            <a:endParaRPr lang="tr-TR"/>
          </a:p>
        </p:txBody>
      </p:sp>
    </p:spTree>
    <p:extLst>
      <p:ext uri="{BB962C8B-B14F-4D97-AF65-F5344CB8AC3E}">
        <p14:creationId xmlns:p14="http://schemas.microsoft.com/office/powerpoint/2010/main" val="693491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DC9D57E-97DF-47D5-A10A-0E907E371D65}"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3789417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6CE8B-1C5A-4302-810D-7C7D773D463A}"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69422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5DC6E5-C488-4392-9DC5-BBFE734981BE}"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428174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2A569C-62FF-4A9A-B1B7-4C5448B71BB6}"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8610600" y="6260653"/>
            <a:ext cx="2743200" cy="365125"/>
          </a:xfrm>
        </p:spPr>
        <p:txBody>
          <a:bodyPr/>
          <a:lstStyle>
            <a:lvl1pPr>
              <a:defRPr sz="1600" b="1">
                <a:solidFill>
                  <a:schemeClr val="bg1"/>
                </a:solidFill>
                <a:latin typeface="Arial" panose="020B0604020202020204" pitchFamily="34" charset="0"/>
                <a:cs typeface="Arial" panose="020B0604020202020204" pitchFamily="34" charset="0"/>
              </a:defRPr>
            </a:lvl1pPr>
          </a:lstStyle>
          <a:p>
            <a:fld id="{A288FF71-A922-4FBD-81A3-4F1D48B61E9A}" type="slidenum">
              <a:rPr lang="tr-TR" smtClean="0"/>
              <a:pPr/>
              <a:t>‹#›</a:t>
            </a:fld>
            <a:endParaRPr lang="tr-TR" dirty="0"/>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1" name="Resim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34184864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8FE7DDD-1DF6-4DED-B198-F79DC1F0F492}"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0" name="Resim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3680455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0C8247-49F8-42AD-AE6C-485B63CE4DB1}"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sz="1400" b="1">
                <a:solidFill>
                  <a:schemeClr val="bg1"/>
                </a:solidFill>
              </a:defRPr>
            </a:lvl1pPr>
          </a:lstStyle>
          <a:p>
            <a:fld id="{A288FF71-A922-4FBD-81A3-4F1D48B61E9A}" type="slidenum">
              <a:rPr lang="tr-TR" smtClean="0"/>
              <a:pPr/>
              <a:t>‹#›</a:t>
            </a:fld>
            <a:endParaRPr lang="tr-TR" dirty="0"/>
          </a:p>
        </p:txBody>
      </p:sp>
    </p:spTree>
    <p:extLst>
      <p:ext uri="{BB962C8B-B14F-4D97-AF65-F5344CB8AC3E}">
        <p14:creationId xmlns:p14="http://schemas.microsoft.com/office/powerpoint/2010/main" val="123755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5C3476-454E-4D27-B19A-736F73540B1C}" type="datetime1">
              <a:rPr lang="tr-TR" smtClean="0"/>
              <a:t>13.1.2022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51038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940148-ED14-441D-A42B-964AEADE7164}" type="datetime1">
              <a:rPr lang="tr-TR" smtClean="0"/>
              <a:t>13.1.2022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57775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D43343-750D-4F46-AFFE-7360E1340D87}" type="datetime1">
              <a:rPr lang="tr-TR" smtClean="0"/>
              <a:t>13.1.2022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58261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F3A5DF9-CC56-44F3-95AE-4495566D001A}"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78950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ED2C301-7047-430C-A8F9-30212C30C339}"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2321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6EFFB-71C6-4F91-B728-74C30C1C5607}" type="datetime1">
              <a:rPr lang="tr-TR" smtClean="0"/>
              <a:t>13.1.2022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8FF71-A922-4FBD-81A3-4F1D48B61E9A}" type="slidenum">
              <a:rPr lang="tr-TR" smtClean="0"/>
              <a:t>‹#›</a:t>
            </a:fld>
            <a:endParaRPr lang="tr-TR"/>
          </a:p>
        </p:txBody>
      </p:sp>
    </p:spTree>
    <p:extLst>
      <p:ext uri="{BB962C8B-B14F-4D97-AF65-F5344CB8AC3E}">
        <p14:creationId xmlns:p14="http://schemas.microsoft.com/office/powerpoint/2010/main" val="383608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tubitak.gov.tr/tr/yarismalar/icerik-2204-d-lise-ogrencileri-iklim-de&#287;i&#351;ikli&#287;i-projeleri-yarismas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570A"/>
        </a:solidFill>
        <a:effectLst/>
      </p:bgPr>
    </p:bg>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A288FF71-A922-4FBD-81A3-4F1D48B61E9A}" type="slidenum">
              <a:rPr lang="tr-TR" smtClean="0"/>
              <a:t>1</a:t>
            </a:fld>
            <a:endParaRPr lang="tr-TR"/>
          </a:p>
        </p:txBody>
      </p:sp>
      <p:sp>
        <p:nvSpPr>
          <p:cNvPr id="8" name="Dikdörtgen 7"/>
          <p:cNvSpPr/>
          <p:nvPr/>
        </p:nvSpPr>
        <p:spPr>
          <a:xfrm>
            <a:off x="101600" y="0"/>
            <a:ext cx="2244436" cy="6555641"/>
          </a:xfrm>
          <a:prstGeom prst="rect">
            <a:avLst/>
          </a:prstGeom>
        </p:spPr>
        <p:txBody>
          <a:bodyPr wrap="square">
            <a:spAutoFit/>
          </a:bodyPr>
          <a:lstStyle/>
          <a:p>
            <a:pPr marR="20320" lvl="1" algn="ctr">
              <a:spcAft>
                <a:spcPts val="600"/>
              </a:spcAft>
              <a:buClr>
                <a:srgbClr val="B31217"/>
              </a:buClr>
            </a:pPr>
            <a:r>
              <a:rPr lang="tr-TR" sz="8000" b="1" i="1" dirty="0" smtClean="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2</a:t>
            </a:r>
          </a:p>
          <a:p>
            <a:pPr marR="20320" lvl="1" algn="ctr">
              <a:spcAft>
                <a:spcPts val="600"/>
              </a:spcAft>
              <a:buClr>
                <a:srgbClr val="B31217"/>
              </a:buClr>
            </a:pPr>
            <a:r>
              <a:rPr lang="tr-TR" sz="8000" b="1" i="1" dirty="0" smtClean="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2</a:t>
            </a:r>
          </a:p>
          <a:p>
            <a:pPr marR="20320" lvl="1" algn="ctr">
              <a:spcAft>
                <a:spcPts val="600"/>
              </a:spcAft>
              <a:buClr>
                <a:srgbClr val="B31217"/>
              </a:buClr>
            </a:pPr>
            <a:r>
              <a:rPr lang="tr-TR" sz="8000" b="1" i="1" dirty="0" smtClean="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0</a:t>
            </a:r>
          </a:p>
          <a:p>
            <a:pPr marR="20320" lvl="1" algn="ctr">
              <a:spcAft>
                <a:spcPts val="600"/>
              </a:spcAft>
              <a:buClr>
                <a:srgbClr val="B31217"/>
              </a:buClr>
            </a:pPr>
            <a:r>
              <a:rPr lang="tr-TR" sz="8000" b="1" i="1" dirty="0" smtClean="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4</a:t>
            </a:r>
          </a:p>
          <a:p>
            <a:pPr marR="20320" lvl="1" algn="ctr">
              <a:spcAft>
                <a:spcPts val="600"/>
              </a:spcAft>
              <a:buClr>
                <a:srgbClr val="B31217"/>
              </a:buClr>
            </a:pPr>
            <a:r>
              <a:rPr lang="tr-TR" sz="8000" b="1" i="1" dirty="0" smtClean="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(D)</a:t>
            </a:r>
            <a:endParaRPr lang="tr-TR" sz="8000" b="1" i="1" dirty="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endParaRPr>
          </a:p>
        </p:txBody>
      </p:sp>
      <p:sp>
        <p:nvSpPr>
          <p:cNvPr id="2" name="Metin kutusu 1"/>
          <p:cNvSpPr txBox="1"/>
          <p:nvPr/>
        </p:nvSpPr>
        <p:spPr>
          <a:xfrm>
            <a:off x="5294710" y="2347432"/>
            <a:ext cx="4518619" cy="461665"/>
          </a:xfrm>
          <a:prstGeom prst="rect">
            <a:avLst/>
          </a:prstGeom>
          <a:noFill/>
        </p:spPr>
        <p:txBody>
          <a:bodyPr wrap="square" rtlCol="0">
            <a:spAutoFit/>
          </a:bodyPr>
          <a:lstStyle/>
          <a:p>
            <a:endParaRPr lang="tr-TR" sz="2400" dirty="0"/>
          </a:p>
        </p:txBody>
      </p:sp>
      <p:grpSp>
        <p:nvGrpSpPr>
          <p:cNvPr id="5" name="Grup 4"/>
          <p:cNvGrpSpPr/>
          <p:nvPr/>
        </p:nvGrpSpPr>
        <p:grpSpPr>
          <a:xfrm>
            <a:off x="2911916" y="0"/>
            <a:ext cx="9284208" cy="6858000"/>
            <a:chOff x="2911916" y="0"/>
            <a:chExt cx="9284208" cy="685800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1916" y="0"/>
              <a:ext cx="9284208" cy="6858000"/>
            </a:xfrm>
            <a:prstGeom prst="rect">
              <a:avLst/>
            </a:prstGeom>
          </p:spPr>
        </p:pic>
        <p:sp>
          <p:nvSpPr>
            <p:cNvPr id="4" name="Yuvarlatılmış Dikdörtgen 3"/>
            <p:cNvSpPr/>
            <p:nvPr/>
          </p:nvSpPr>
          <p:spPr>
            <a:xfrm>
              <a:off x="2911916" y="5301049"/>
              <a:ext cx="5045835" cy="1421027"/>
            </a:xfrm>
            <a:prstGeom prst="roundRect">
              <a:avLst/>
            </a:prstGeom>
            <a:solidFill>
              <a:srgbClr val="EA5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varlatılmış Dikdörtgen 6"/>
            <p:cNvSpPr/>
            <p:nvPr/>
          </p:nvSpPr>
          <p:spPr>
            <a:xfrm>
              <a:off x="7154403" y="5739713"/>
              <a:ext cx="3200559" cy="982363"/>
            </a:xfrm>
            <a:prstGeom prst="roundRect">
              <a:avLst/>
            </a:prstGeom>
            <a:solidFill>
              <a:srgbClr val="EA5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9" name="Metin kutusu 8"/>
          <p:cNvSpPr txBox="1"/>
          <p:nvPr/>
        </p:nvSpPr>
        <p:spPr>
          <a:xfrm>
            <a:off x="2723338" y="5307737"/>
            <a:ext cx="5716180" cy="1661993"/>
          </a:xfrm>
          <a:prstGeom prst="rect">
            <a:avLst/>
          </a:prstGeom>
          <a:noFill/>
        </p:spPr>
        <p:txBody>
          <a:bodyPr wrap="none" rtlCol="0">
            <a:spAutoFit/>
          </a:bodyPr>
          <a:lstStyle/>
          <a:p>
            <a:r>
              <a:rPr lang="tr-TR" sz="2800" b="1" dirty="0" smtClean="0">
                <a:solidFill>
                  <a:schemeClr val="bg1"/>
                </a:solidFill>
              </a:rPr>
              <a:t>LİSE ÖĞRENCİLERİ İKLİM DEĞİŞİKLİĞİ </a:t>
            </a:r>
          </a:p>
          <a:p>
            <a:r>
              <a:rPr lang="tr-TR" sz="2800" b="1" dirty="0" smtClean="0">
                <a:solidFill>
                  <a:schemeClr val="bg1"/>
                </a:solidFill>
              </a:rPr>
              <a:t>ARAŞTIRMA PROJELERİ YARIŞMASI </a:t>
            </a:r>
          </a:p>
          <a:p>
            <a:r>
              <a:rPr lang="tr-TR" sz="2800" b="1" dirty="0" smtClean="0">
                <a:solidFill>
                  <a:schemeClr val="bg1"/>
                </a:solidFill>
              </a:rPr>
              <a:t>TANITIM TOPLANTISI</a:t>
            </a:r>
          </a:p>
          <a:p>
            <a:r>
              <a:rPr lang="tr-TR" dirty="0" smtClean="0"/>
              <a:t> </a:t>
            </a:r>
            <a:endParaRPr lang="tr-TR" dirty="0"/>
          </a:p>
        </p:txBody>
      </p:sp>
    </p:spTree>
    <p:extLst>
      <p:ext uri="{BB962C8B-B14F-4D97-AF65-F5344CB8AC3E}">
        <p14:creationId xmlns:p14="http://schemas.microsoft.com/office/powerpoint/2010/main" val="3929750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10</a:t>
            </a:fld>
            <a:endParaRPr lang="tr-TR"/>
          </a:p>
        </p:txBody>
      </p:sp>
      <p:sp>
        <p:nvSpPr>
          <p:cNvPr id="14" name="Metin kutusu 13"/>
          <p:cNvSpPr txBox="1"/>
          <p:nvPr/>
        </p:nvSpPr>
        <p:spPr>
          <a:xfrm>
            <a:off x="4888932" y="1838643"/>
            <a:ext cx="1791164" cy="1508105"/>
          </a:xfrm>
          <a:prstGeom prst="rect">
            <a:avLst/>
          </a:prstGeom>
          <a:noFill/>
        </p:spPr>
        <p:txBody>
          <a:bodyPr wrap="square" rtlCol="0">
            <a:spAutoFit/>
          </a:bodyPr>
          <a:lstStyle/>
          <a:p>
            <a:pPr algn="ctr"/>
            <a:r>
              <a:rPr lang="tr-TR" sz="1600" b="1" dirty="0">
                <a:solidFill>
                  <a:prstClr val="white"/>
                </a:solidFill>
                <a:latin typeface="Arial"/>
              </a:rPr>
              <a:t>Final </a:t>
            </a:r>
          </a:p>
          <a:p>
            <a:pPr algn="ctr"/>
            <a:r>
              <a:rPr lang="tr-TR" sz="1600" b="1" dirty="0" smtClean="0">
                <a:solidFill>
                  <a:prstClr val="white"/>
                </a:solidFill>
                <a:latin typeface="Arial"/>
              </a:rPr>
              <a:t>Sergisi</a:t>
            </a:r>
          </a:p>
          <a:p>
            <a:pPr algn="ctr"/>
            <a:endParaRPr lang="tr-TR" sz="1200" dirty="0" smtClean="0">
              <a:solidFill>
                <a:prstClr val="white"/>
              </a:solidFill>
              <a:latin typeface="Arial"/>
            </a:endParaRPr>
          </a:p>
          <a:p>
            <a:pPr algn="ctr"/>
            <a:r>
              <a:rPr lang="tr-TR" sz="1200" dirty="0" smtClean="0">
                <a:solidFill>
                  <a:prstClr val="white"/>
                </a:solidFill>
                <a:latin typeface="Arial"/>
              </a:rPr>
              <a:t>Bölge Yarışmalarında Birincilik Ödülü </a:t>
            </a:r>
            <a:r>
              <a:rPr lang="tr-TR" sz="1200" dirty="0">
                <a:solidFill>
                  <a:prstClr val="white"/>
                </a:solidFill>
                <a:latin typeface="Arial"/>
              </a:rPr>
              <a:t>A</a:t>
            </a:r>
            <a:r>
              <a:rPr lang="tr-TR" sz="1200" dirty="0" smtClean="0">
                <a:solidFill>
                  <a:prstClr val="white"/>
                </a:solidFill>
                <a:latin typeface="Arial"/>
              </a:rPr>
              <a:t>lan Öğrenciler Katılmaktadır.</a:t>
            </a:r>
          </a:p>
        </p:txBody>
      </p:sp>
      <p:sp>
        <p:nvSpPr>
          <p:cNvPr id="15" name="Metin kutusu 14"/>
          <p:cNvSpPr txBox="1"/>
          <p:nvPr/>
        </p:nvSpPr>
        <p:spPr>
          <a:xfrm>
            <a:off x="3885189" y="3385890"/>
            <a:ext cx="3640107" cy="1400383"/>
          </a:xfrm>
          <a:prstGeom prst="rect">
            <a:avLst/>
          </a:prstGeom>
          <a:noFill/>
        </p:spPr>
        <p:txBody>
          <a:bodyPr wrap="square" rtlCol="0">
            <a:spAutoFit/>
          </a:bodyPr>
          <a:lstStyle/>
          <a:p>
            <a:pPr algn="ctr"/>
            <a:r>
              <a:rPr lang="tr-TR" sz="2000" b="1" dirty="0">
                <a:solidFill>
                  <a:prstClr val="white"/>
                </a:solidFill>
                <a:latin typeface="Arial"/>
              </a:rPr>
              <a:t>Bölge Sergisi</a:t>
            </a:r>
          </a:p>
          <a:p>
            <a:pPr algn="ctr"/>
            <a:endParaRPr lang="tr-TR" sz="500" dirty="0">
              <a:solidFill>
                <a:prstClr val="white"/>
              </a:solidFill>
              <a:latin typeface="Arial"/>
            </a:endParaRPr>
          </a:p>
          <a:p>
            <a:pPr algn="ctr"/>
            <a:r>
              <a:rPr lang="tr-TR" sz="1500" dirty="0" smtClean="0">
                <a:solidFill>
                  <a:prstClr val="white"/>
                </a:solidFill>
                <a:latin typeface="Arial"/>
              </a:rPr>
              <a:t>Ön Değerlendirmeyi Geçen Öğrenciler Katılmaktadır.</a:t>
            </a:r>
          </a:p>
          <a:p>
            <a:pPr algn="ctr"/>
            <a:r>
              <a:rPr lang="tr-TR" sz="1500" dirty="0" smtClean="0">
                <a:solidFill>
                  <a:prstClr val="white"/>
                </a:solidFill>
                <a:latin typeface="Arial"/>
              </a:rPr>
              <a:t>Her Bölgede yaklaşık 100 Proje Sergilenmektedir.</a:t>
            </a:r>
            <a:endParaRPr lang="tr-TR" sz="1500" dirty="0">
              <a:solidFill>
                <a:prstClr val="white"/>
              </a:solidFill>
              <a:latin typeface="Arial"/>
            </a:endParaRPr>
          </a:p>
        </p:txBody>
      </p:sp>
      <p:sp>
        <p:nvSpPr>
          <p:cNvPr id="16" name="Metin kutusu 15"/>
          <p:cNvSpPr txBox="1"/>
          <p:nvPr/>
        </p:nvSpPr>
        <p:spPr>
          <a:xfrm>
            <a:off x="2758381" y="4892758"/>
            <a:ext cx="5893724" cy="1215717"/>
          </a:xfrm>
          <a:prstGeom prst="rect">
            <a:avLst/>
          </a:prstGeom>
          <a:noFill/>
        </p:spPr>
        <p:txBody>
          <a:bodyPr wrap="square" rtlCol="0">
            <a:spAutoFit/>
          </a:bodyPr>
          <a:lstStyle/>
          <a:p>
            <a:pPr algn="ctr"/>
            <a:r>
              <a:rPr lang="tr-TR" sz="2000" b="1" dirty="0">
                <a:solidFill>
                  <a:prstClr val="white"/>
                </a:solidFill>
                <a:latin typeface="Arial"/>
              </a:rPr>
              <a:t>Ön Değerlendirme</a:t>
            </a:r>
          </a:p>
          <a:p>
            <a:pPr algn="ctr"/>
            <a:endParaRPr lang="tr-TR" sz="500" dirty="0">
              <a:solidFill>
                <a:prstClr val="white"/>
              </a:solidFill>
              <a:latin typeface="Arial"/>
            </a:endParaRPr>
          </a:p>
          <a:p>
            <a:pPr algn="ctr"/>
            <a:r>
              <a:rPr lang="tr-TR" sz="1600" dirty="0">
                <a:solidFill>
                  <a:prstClr val="white"/>
                </a:solidFill>
                <a:latin typeface="Arial"/>
              </a:rPr>
              <a:t>Bölge Jürileri Tarafından Online </a:t>
            </a:r>
            <a:r>
              <a:rPr lang="tr-TR" sz="1600" dirty="0" smtClean="0">
                <a:solidFill>
                  <a:prstClr val="white"/>
                </a:solidFill>
                <a:latin typeface="Arial"/>
              </a:rPr>
              <a:t>Değerlendirme Yapılmaktadır. </a:t>
            </a:r>
          </a:p>
          <a:p>
            <a:pPr algn="ctr"/>
            <a:r>
              <a:rPr lang="tr-TR" sz="1600" dirty="0" smtClean="0">
                <a:solidFill>
                  <a:prstClr val="white"/>
                </a:solidFill>
                <a:latin typeface="Arial"/>
              </a:rPr>
              <a:t>Ön değerlendirmeyi Geçen Projeler Bölge Sergisine Katılmaktadır.</a:t>
            </a:r>
            <a:endParaRPr lang="tr-TR" sz="1600" dirty="0">
              <a:solidFill>
                <a:prstClr val="white"/>
              </a:solidFill>
              <a:latin typeface="Arial"/>
            </a:endParaRPr>
          </a:p>
        </p:txBody>
      </p:sp>
      <p:sp>
        <p:nvSpPr>
          <p:cNvPr id="19" name="Dikdörtgen 18"/>
          <p:cNvSpPr/>
          <p:nvPr/>
        </p:nvSpPr>
        <p:spPr>
          <a:xfrm>
            <a:off x="7525296" y="797399"/>
            <a:ext cx="4780338" cy="1661993"/>
          </a:xfrm>
          <a:prstGeom prst="rect">
            <a:avLst/>
          </a:prstGeom>
        </p:spPr>
        <p:txBody>
          <a:bodyPr wrap="square">
            <a:spAutoFit/>
          </a:bodyPr>
          <a:lstStyle/>
          <a:p>
            <a:pPr>
              <a:lnSpc>
                <a:spcPct val="90000"/>
              </a:lnSpc>
              <a:spcBef>
                <a:spcPts val="1000"/>
              </a:spcBef>
            </a:pPr>
            <a:r>
              <a:rPr lang="tr-TR" sz="2000" b="1" dirty="0" smtClean="0">
                <a:solidFill>
                  <a:srgbClr val="7030A0"/>
                </a:solidFill>
                <a:latin typeface="Arial" panose="020B0604020202020204" pitchFamily="34" charset="0"/>
                <a:cs typeface="Arial" panose="020B0604020202020204" pitchFamily="34" charset="0"/>
              </a:rPr>
              <a:t>YARIŞMA SÜRECİ</a:t>
            </a:r>
          </a:p>
          <a:p>
            <a:pPr algn="just">
              <a:lnSpc>
                <a:spcPct val="115000"/>
              </a:lnSpc>
              <a:spcBef>
                <a:spcPts val="600"/>
              </a:spcBef>
              <a:spcAft>
                <a:spcPts val="600"/>
              </a:spcAft>
            </a:pPr>
            <a:r>
              <a:rPr lang="tr-TR" sz="2000" dirty="0" smtClean="0">
                <a:latin typeface="Arial" panose="020B0604020202020204" pitchFamily="34" charset="0"/>
                <a:cs typeface="Arial" panose="020B0604020202020204" pitchFamily="34" charset="0"/>
              </a:rPr>
              <a:t>Yarışma; </a:t>
            </a:r>
          </a:p>
          <a:p>
            <a:pPr algn="just">
              <a:lnSpc>
                <a:spcPct val="115000"/>
              </a:lnSpc>
              <a:spcBef>
                <a:spcPts val="600"/>
              </a:spcBef>
              <a:spcAft>
                <a:spcPts val="600"/>
              </a:spcAft>
            </a:pPr>
            <a:r>
              <a:rPr lang="tr-TR" sz="2000" dirty="0">
                <a:latin typeface="Arial" panose="020B0604020202020204" pitchFamily="34" charset="0"/>
                <a:cs typeface="Arial" panose="020B0604020202020204" pitchFamily="34" charset="0"/>
              </a:rPr>
              <a:t>Ö</a:t>
            </a:r>
            <a:r>
              <a:rPr lang="tr-TR" sz="2000" dirty="0" smtClean="0">
                <a:latin typeface="Arial" panose="020B0604020202020204" pitchFamily="34" charset="0"/>
                <a:cs typeface="Arial" panose="020B0604020202020204" pitchFamily="34" charset="0"/>
              </a:rPr>
              <a:t>n değerlendirme ve final sergisi olmak üzere iki aşamadan oluşmaktadır.</a:t>
            </a:r>
            <a:endParaRPr lang="tr-TR" sz="2000" dirty="0">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graphicFrame>
        <p:nvGraphicFramePr>
          <p:cNvPr id="2" name="Diyagram 1"/>
          <p:cNvGraphicFramePr/>
          <p:nvPr>
            <p:extLst>
              <p:ext uri="{D42A27DB-BD31-4B8C-83A1-F6EECF244321}">
                <p14:modId xmlns:p14="http://schemas.microsoft.com/office/powerpoint/2010/main" val="1463156754"/>
              </p:ext>
            </p:extLst>
          </p:nvPr>
        </p:nvGraphicFramePr>
        <p:xfrm>
          <a:off x="0" y="627873"/>
          <a:ext cx="9934832" cy="5516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69071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11</a:t>
            </a:fld>
            <a:endParaRPr lang="tr-TR"/>
          </a:p>
        </p:txBody>
      </p:sp>
      <p:sp>
        <p:nvSpPr>
          <p:cNvPr id="5" name="Metin kutusu 4"/>
          <p:cNvSpPr txBox="1"/>
          <p:nvPr/>
        </p:nvSpPr>
        <p:spPr>
          <a:xfrm>
            <a:off x="406400" y="705799"/>
            <a:ext cx="9904785"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sp>
        <p:nvSpPr>
          <p:cNvPr id="8" name="Metin kutusu 7"/>
          <p:cNvSpPr txBox="1"/>
          <p:nvPr/>
        </p:nvSpPr>
        <p:spPr>
          <a:xfrm>
            <a:off x="3753924" y="1711806"/>
            <a:ext cx="8028502" cy="3780522"/>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tr-TR" dirty="0" smtClean="0">
                <a:latin typeface="Arial" pitchFamily="34" charset="0"/>
                <a:cs typeface="Arial" pitchFamily="34" charset="0"/>
              </a:rPr>
              <a:t>Öğrenciler </a:t>
            </a:r>
            <a:r>
              <a:rPr lang="tr-TR" dirty="0">
                <a:latin typeface="Arial" pitchFamily="34" charset="0"/>
                <a:cs typeface="Arial" pitchFamily="34" charset="0"/>
              </a:rPr>
              <a:t>tarafından Proje Rehberine göre hazırlanan ve başvuru sistemine yüklenen projeler, her ana alan için oluşturulan jüriler tarafından bilimsel kriterlere göre değerlendirilir. Değerlendirme sonucuna yargı yolu dışında itiraz kabul edilmez</a:t>
            </a:r>
            <a:r>
              <a:rPr lang="tr-TR" dirty="0" smtClean="0">
                <a:latin typeface="Arial" pitchFamily="34" charset="0"/>
                <a:cs typeface="Arial" pitchFamily="34" charset="0"/>
              </a:rPr>
              <a:t>.</a:t>
            </a:r>
          </a:p>
          <a:p>
            <a:pPr marL="285750" indent="-285750" algn="just">
              <a:lnSpc>
                <a:spcPct val="150000"/>
              </a:lnSpc>
              <a:buFont typeface="Wingdings" panose="05000000000000000000" pitchFamily="2" charset="2"/>
              <a:buChar char="§"/>
            </a:pPr>
            <a:r>
              <a:rPr lang="tr-TR" dirty="0" smtClean="0">
                <a:latin typeface="Arial" pitchFamily="34" charset="0"/>
                <a:cs typeface="Arial" pitchFamily="34" charset="0"/>
              </a:rPr>
              <a:t> Projeler</a:t>
            </a:r>
            <a:r>
              <a:rPr lang="tr-TR" dirty="0">
                <a:latin typeface="Arial" pitchFamily="34" charset="0"/>
                <a:cs typeface="Arial" pitchFamily="34" charset="0"/>
              </a:rPr>
              <a:t>; Özgünlük ve Yaratıcılık, Bilimsel Yöntem, Sonuç ve Öneriler, Uygulanabilirlik, Yaygın Etki, Raporlama, Sunum gibi kriterlere göre değerlendirilir. Detaylı değerlendirme kriterlerine ve proje rehberine yarışmanın web sayfasından ulaşılabilir</a:t>
            </a:r>
            <a:r>
              <a:rPr lang="tr-TR" dirty="0" smtClean="0">
                <a:latin typeface="Arial" pitchFamily="34" charset="0"/>
                <a:cs typeface="Arial" pitchFamily="34" charset="0"/>
              </a:rPr>
              <a:t>.</a:t>
            </a:r>
            <a:endParaRPr lang="tr-TR" dirty="0">
              <a:latin typeface="Arial" pitchFamily="34" charset="0"/>
              <a:cs typeface="Arial" pitchFamily="34" charset="0"/>
            </a:endParaRPr>
          </a:p>
          <a:p>
            <a:pPr algn="just">
              <a:lnSpc>
                <a:spcPct val="150000"/>
              </a:lnSpc>
            </a:pPr>
            <a:endParaRPr lang="tr-TR" dirty="0">
              <a:latin typeface="Arial" pitchFamily="34" charset="0"/>
              <a:cs typeface="Arial" pitchFamily="34" charset="0"/>
            </a:endParaRP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39" y="1875203"/>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1"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62252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12</a:t>
            </a:fld>
            <a:endParaRPr lang="tr-TR"/>
          </a:p>
        </p:txBody>
      </p:sp>
      <p:sp>
        <p:nvSpPr>
          <p:cNvPr id="5" name="Metin kutusu 4"/>
          <p:cNvSpPr txBox="1"/>
          <p:nvPr/>
        </p:nvSpPr>
        <p:spPr>
          <a:xfrm>
            <a:off x="415636" y="737929"/>
            <a:ext cx="9904785"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sp>
        <p:nvSpPr>
          <p:cNvPr id="8" name="Metin kutusu 7"/>
          <p:cNvSpPr txBox="1"/>
          <p:nvPr/>
        </p:nvSpPr>
        <p:spPr>
          <a:xfrm>
            <a:off x="3753924" y="1702570"/>
            <a:ext cx="8028502" cy="3000821"/>
          </a:xfrm>
          <a:prstGeom prst="rect">
            <a:avLst/>
          </a:prstGeom>
          <a:noFill/>
        </p:spPr>
        <p:txBody>
          <a:bodyPr wrap="square" rtlCol="0">
            <a:spAutoFit/>
          </a:bodyPr>
          <a:lstStyle/>
          <a:p>
            <a:pPr marL="285750" indent="-285750" algn="just">
              <a:lnSpc>
                <a:spcPct val="150000"/>
              </a:lnSpc>
              <a:buFont typeface="Arial" pitchFamily="34" charset="0"/>
              <a:buChar char="•"/>
            </a:pPr>
            <a:r>
              <a:rPr lang="tr-TR" dirty="0">
                <a:latin typeface="Arial" pitchFamily="34" charset="0"/>
                <a:cs typeface="Arial" pitchFamily="34" charset="0"/>
              </a:rPr>
              <a:t>Ön değerlendirme sonucunda başarılı bulunan projeler, final sergisine davet edilir. Covid-19 </a:t>
            </a:r>
            <a:r>
              <a:rPr lang="tr-TR" dirty="0" err="1">
                <a:latin typeface="Arial" pitchFamily="34" charset="0"/>
                <a:cs typeface="Arial" pitchFamily="34" charset="0"/>
              </a:rPr>
              <a:t>pandemi</a:t>
            </a:r>
            <a:r>
              <a:rPr lang="tr-TR" dirty="0">
                <a:latin typeface="Arial" pitchFamily="34" charset="0"/>
                <a:cs typeface="Arial" pitchFamily="34" charset="0"/>
              </a:rPr>
              <a:t> süreci göz önüne alınarak gerekmesi durumunda final değerlendirmeleri çevrimiçi olarak yapılabilir. </a:t>
            </a:r>
            <a:endParaRPr lang="tr-TR" dirty="0" smtClean="0">
              <a:latin typeface="Arial" pitchFamily="34" charset="0"/>
              <a:cs typeface="Arial" pitchFamily="34" charset="0"/>
            </a:endParaRPr>
          </a:p>
          <a:p>
            <a:pPr algn="just">
              <a:lnSpc>
                <a:spcPct val="150000"/>
              </a:lnSpc>
            </a:pPr>
            <a:endParaRPr lang="tr-TR" dirty="0">
              <a:latin typeface="Arial" pitchFamily="34" charset="0"/>
              <a:cs typeface="Arial" pitchFamily="34" charset="0"/>
            </a:endParaRPr>
          </a:p>
          <a:p>
            <a:pPr marL="285750" indent="-285750" algn="just">
              <a:lnSpc>
                <a:spcPct val="150000"/>
              </a:lnSpc>
              <a:buFont typeface="Arial" pitchFamily="34" charset="0"/>
              <a:buChar char="•"/>
            </a:pPr>
            <a:r>
              <a:rPr lang="tr-TR" dirty="0" smtClean="0">
                <a:latin typeface="Arial" pitchFamily="34" charset="0"/>
                <a:cs typeface="Arial" pitchFamily="34" charset="0"/>
              </a:rPr>
              <a:t> </a:t>
            </a:r>
            <a:r>
              <a:rPr lang="tr-TR" dirty="0">
                <a:latin typeface="Arial" pitchFamily="34" charset="0"/>
                <a:cs typeface="Arial" pitchFamily="34" charset="0"/>
              </a:rPr>
              <a:t>Takım halinde yarışmaya katılan öğrencilerin final aşamasına davet edilmeleri durumunda, sunumda ve yapılması halinde sergide tüm öğrencilerin bulunması zorunludur, aksi halde proje yarışmadan </a:t>
            </a:r>
            <a:r>
              <a:rPr lang="tr-TR" dirty="0" smtClean="0">
                <a:latin typeface="Arial" pitchFamily="34" charset="0"/>
                <a:cs typeface="Arial" pitchFamily="34" charset="0"/>
              </a:rPr>
              <a:t>elenir.</a:t>
            </a:r>
            <a:endParaRPr lang="tr-TR" dirty="0">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39" y="1875203"/>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1"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4226497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13</a:t>
            </a:fld>
            <a:endParaRPr lang="tr-TR"/>
          </a:p>
        </p:txBody>
      </p:sp>
      <p:sp>
        <p:nvSpPr>
          <p:cNvPr id="5" name="Metin kutusu 4"/>
          <p:cNvSpPr txBox="1"/>
          <p:nvPr/>
        </p:nvSpPr>
        <p:spPr>
          <a:xfrm>
            <a:off x="3605297" y="1649134"/>
            <a:ext cx="8102009" cy="2125069"/>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tr-TR" dirty="0">
                <a:latin typeface="Arial" pitchFamily="34" charset="0"/>
                <a:cs typeface="Arial" pitchFamily="34" charset="0"/>
              </a:rPr>
              <a:t>Final aşamasında proje sahibi öğrenciler jüriye sözlü sunum yapacaktır. Öğrencilerden bu görüşme için bilgisayarda sunum hazırlamaları beklenir. Jüri sunumlarında kullanılacak bilgisayar ve projeksiyon cihazı TÜBİTAK tarafından sağlanır. Final aşamasında kullanılması öngörülen diğer teknik donanım ise proje sahibi öğrenciler tarafından temin edilir.</a:t>
            </a:r>
          </a:p>
        </p:txBody>
      </p:sp>
      <p:sp>
        <p:nvSpPr>
          <p:cNvPr id="6" name="Metin kutusu 5"/>
          <p:cNvSpPr txBox="1"/>
          <p:nvPr/>
        </p:nvSpPr>
        <p:spPr>
          <a:xfrm>
            <a:off x="457200" y="730011"/>
            <a:ext cx="9982200"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460" y="1870816"/>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4137716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8610600" y="6251028"/>
            <a:ext cx="2743200" cy="365125"/>
          </a:xfrm>
        </p:spPr>
        <p:txBody>
          <a:bodyPr/>
          <a:lstStyle/>
          <a:p>
            <a:fld id="{A288FF71-A922-4FBD-81A3-4F1D48B61E9A}" type="slidenum">
              <a:rPr lang="tr-TR" smtClean="0"/>
              <a:t>14</a:t>
            </a:fld>
            <a:endParaRPr lang="tr-TR" dirty="0"/>
          </a:p>
        </p:txBody>
      </p:sp>
      <p:sp>
        <p:nvSpPr>
          <p:cNvPr id="24" name="1 Başlık"/>
          <p:cNvSpPr>
            <a:spLocks noGrp="1"/>
          </p:cNvSpPr>
          <p:nvPr>
            <p:ph type="title"/>
          </p:nvPr>
        </p:nvSpPr>
        <p:spPr>
          <a:xfrm>
            <a:off x="2366525" y="891888"/>
            <a:ext cx="6712537" cy="706438"/>
          </a:xfrm>
        </p:spPr>
        <p:txBody>
          <a:bodyPr>
            <a:normAutofit fontScale="90000"/>
          </a:bodyPr>
          <a:lstStyle/>
          <a:p>
            <a:pPr algn="ctr">
              <a:defRPr/>
            </a:pPr>
            <a:r>
              <a:rPr lang="tr-TR" sz="2800" b="1" dirty="0" smtClean="0">
                <a:solidFill>
                  <a:srgbClr val="7030A0"/>
                </a:solidFill>
                <a:latin typeface="Arial" panose="020B0604020202020204" pitchFamily="34" charset="0"/>
                <a:cs typeface="Arial" panose="020B0604020202020204" pitchFamily="34" charset="0"/>
              </a:rPr>
              <a:t> </a:t>
            </a:r>
            <a:r>
              <a:rPr lang="tr-TR" sz="2800" b="1" dirty="0" smtClean="0">
                <a:solidFill>
                  <a:srgbClr val="7030A0"/>
                </a:solidFill>
                <a:latin typeface="Arial" panose="020B0604020202020204" pitchFamily="34" charset="0"/>
                <a:cs typeface="Arial" panose="020B0604020202020204" pitchFamily="34" charset="0"/>
              </a:rPr>
              <a:t>YARIŞMALARDA DERECELERE VERİLEN ÖDÜLLER</a:t>
            </a:r>
            <a:endParaRPr lang="tr-TR" sz="2800" b="1" dirty="0">
              <a:solidFill>
                <a:srgbClr val="7030A0"/>
              </a:solidFill>
              <a:latin typeface="Arial" panose="020B0604020202020204" pitchFamily="34" charset="0"/>
              <a:cs typeface="Arial" panose="020B0604020202020204" pitchFamily="34" charset="0"/>
            </a:endParaRPr>
          </a:p>
        </p:txBody>
      </p:sp>
      <p:pic>
        <p:nvPicPr>
          <p:cNvPr id="28" name="Resim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2" name="Metin kutusu 1"/>
          <p:cNvSpPr txBox="1"/>
          <p:nvPr/>
        </p:nvSpPr>
        <p:spPr>
          <a:xfrm>
            <a:off x="988541" y="2125361"/>
            <a:ext cx="10194324" cy="1477328"/>
          </a:xfrm>
          <a:prstGeom prst="rect">
            <a:avLst/>
          </a:prstGeom>
          <a:noFill/>
        </p:spPr>
        <p:txBody>
          <a:bodyPr wrap="square" rtlCol="0">
            <a:spAutoFit/>
          </a:bodyPr>
          <a:lstStyle/>
          <a:p>
            <a:pPr marL="285750" indent="-285750">
              <a:buFont typeface="Arial" pitchFamily="34" charset="0"/>
              <a:buChar char="•"/>
            </a:pPr>
            <a:r>
              <a:rPr lang="tr-TR" dirty="0">
                <a:latin typeface="Arial" pitchFamily="34" charset="0"/>
                <a:cs typeface="Arial" pitchFamily="34" charset="0"/>
              </a:rPr>
              <a:t>Yarışmanın final aşamasında yapılan değerlendirme sonucunda başarılı bulunan projelere, Birincilik, İkincilik, Üçüncülük ve Teşvik ödülleri verilebilir. Final aşamasında ödül alan öğrencilere proje başına para ödülü ve öğrencilere başarı belgesi, varsa danışman öğretmenine para ödülü verilir. Final yarışmalarında verilecek ödül ücretleri yarışmanın web adresinde yayınlanır. </a:t>
            </a:r>
          </a:p>
        </p:txBody>
      </p:sp>
      <p:sp>
        <p:nvSpPr>
          <p:cNvPr id="7"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714100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pPr/>
              <a:t>15</a:t>
            </a:fld>
            <a:endParaRPr lang="tr-TR" dirty="0"/>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8" name="Picture 8"/>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416010" y="1002302"/>
            <a:ext cx="11366416" cy="5068370"/>
          </a:xfrm>
          <a:prstGeom prst="rect">
            <a:avLst/>
          </a:prstGeom>
        </p:spPr>
      </p:pic>
      <p:sp>
        <p:nvSpPr>
          <p:cNvPr id="10" name="Dikdörtgen 9"/>
          <p:cNvSpPr/>
          <p:nvPr/>
        </p:nvSpPr>
        <p:spPr>
          <a:xfrm>
            <a:off x="3410020" y="2909068"/>
            <a:ext cx="5378395" cy="923330"/>
          </a:xfrm>
          <a:prstGeom prst="rect">
            <a:avLst/>
          </a:prstGeom>
        </p:spPr>
        <p:txBody>
          <a:bodyPr wrap="none">
            <a:spAutoFit/>
          </a:bodyPr>
          <a:lstStyle/>
          <a:p>
            <a:pPr lvl="0" algn="ctr" eaLnBrk="0" fontAlgn="base" hangingPunct="0">
              <a:spcBef>
                <a:spcPct val="20000"/>
              </a:spcBef>
              <a:spcAft>
                <a:spcPct val="0"/>
              </a:spcAft>
              <a:defRPr/>
            </a:pPr>
            <a:r>
              <a:rPr lang="tr-TR"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TEŞEKKÜRLER</a:t>
            </a:r>
            <a:endParaRPr lang="tr-TR" sz="5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p:txBody>
      </p:sp>
      <p:sp>
        <p:nvSpPr>
          <p:cNvPr id="11"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143436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pPr/>
              <a:t>16</a:t>
            </a:fld>
            <a:endParaRPr lang="tr-TR" dirty="0"/>
          </a:p>
        </p:txBody>
      </p:sp>
      <p:sp>
        <p:nvSpPr>
          <p:cNvPr id="7" name="Unvan 1"/>
          <p:cNvSpPr>
            <a:spLocks noGrp="1"/>
          </p:cNvSpPr>
          <p:nvPr>
            <p:ph type="title"/>
          </p:nvPr>
        </p:nvSpPr>
        <p:spPr>
          <a:xfrm>
            <a:off x="838200" y="774357"/>
            <a:ext cx="10515600" cy="4917989"/>
          </a:xfrm>
        </p:spPr>
        <p:txBody>
          <a:bodyPr>
            <a:normAutofit/>
          </a:bodyPr>
          <a:lstStyle/>
          <a:p>
            <a:r>
              <a:rPr lang="tr-TR" sz="3200" dirty="0" smtClean="0">
                <a:latin typeface="Arial" panose="020B0604020202020204" pitchFamily="34" charset="0"/>
                <a:cs typeface="Arial" panose="020B0604020202020204" pitchFamily="34" charset="0"/>
              </a:rPr>
              <a:t>	</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Ar-Ge Birimi Tel No		: 0434 226 91 74</a:t>
            </a:r>
            <a:br>
              <a:rPr lang="tr-TR" sz="3200" dirty="0" smtClean="0">
                <a:latin typeface="Arial" panose="020B0604020202020204" pitchFamily="34" charset="0"/>
                <a:cs typeface="Arial" panose="020B0604020202020204" pitchFamily="34" charset="0"/>
              </a:rPr>
            </a:br>
            <a:r>
              <a:rPr lang="tr-TR" sz="3200" dirty="0">
                <a:latin typeface="Arial" panose="020B0604020202020204" pitchFamily="34" charset="0"/>
                <a:cs typeface="Arial" panose="020B0604020202020204" pitchFamily="34" charset="0"/>
              </a:rPr>
              <a:t>Ar-Ge Birimi </a:t>
            </a:r>
            <a:r>
              <a:rPr lang="tr-TR" sz="3200" dirty="0" smtClean="0">
                <a:latin typeface="Arial" panose="020B0604020202020204" pitchFamily="34" charset="0"/>
                <a:cs typeface="Arial" panose="020B0604020202020204" pitchFamily="34" charset="0"/>
              </a:rPr>
              <a:t>e-posta</a:t>
            </a:r>
            <a:r>
              <a:rPr lang="tr-TR" sz="3200" dirty="0">
                <a:latin typeface="Arial" panose="020B0604020202020204" pitchFamily="34" charset="0"/>
                <a:cs typeface="Arial" panose="020B0604020202020204" pitchFamily="34" charset="0"/>
              </a:rPr>
              <a:t> </a:t>
            </a:r>
            <a:r>
              <a:rPr lang="tr-TR" sz="3200" dirty="0" smtClean="0">
                <a:latin typeface="Arial" panose="020B0604020202020204" pitchFamily="34" charset="0"/>
                <a:cs typeface="Arial" panose="020B0604020202020204" pitchFamily="34" charset="0"/>
              </a:rPr>
              <a:t>       : arge13@meb.gov.tr</a:t>
            </a:r>
            <a:r>
              <a:rPr lang="tr-TR" sz="3200" dirty="0">
                <a:latin typeface="Arial" panose="020B0604020202020204" pitchFamily="34" charset="0"/>
                <a:cs typeface="Arial" panose="020B0604020202020204" pitchFamily="34" charset="0"/>
              </a:rPr>
              <a:t/>
            </a:r>
            <a:br>
              <a:rPr lang="tr-TR" sz="3200" dirty="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3200" dirty="0">
                <a:latin typeface="Arial" panose="020B0604020202020204" pitchFamily="34" charset="0"/>
                <a:cs typeface="Arial" panose="020B0604020202020204" pitchFamily="34" charset="0"/>
              </a:rPr>
              <a:t/>
            </a:r>
            <a:br>
              <a:rPr lang="tr-TR" sz="3200" dirty="0">
                <a:latin typeface="Arial" panose="020B0604020202020204" pitchFamily="34" charset="0"/>
                <a:cs typeface="Arial" panose="020B0604020202020204" pitchFamily="34" charset="0"/>
              </a:rPr>
            </a:br>
            <a:endParaRPr lang="tr-TR" sz="3200" dirty="0">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6"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333776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2</a:t>
            </a:fld>
            <a:endParaRPr lang="tr-TR"/>
          </a:p>
        </p:txBody>
      </p:sp>
      <p:sp>
        <p:nvSpPr>
          <p:cNvPr id="6"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
        <p:nvSpPr>
          <p:cNvPr id="7" name="Dikdörtgen 6"/>
          <p:cNvSpPr/>
          <p:nvPr/>
        </p:nvSpPr>
        <p:spPr>
          <a:xfrm>
            <a:off x="183450" y="645074"/>
            <a:ext cx="2690801" cy="400110"/>
          </a:xfrm>
          <a:prstGeom prst="rect">
            <a:avLst/>
          </a:prstGeom>
        </p:spPr>
        <p:txBody>
          <a:bodyPr wrap="none">
            <a:spAutoFit/>
          </a:bodyPr>
          <a:lstStyle/>
          <a:p>
            <a:r>
              <a:rPr lang="tr-TR" sz="20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YARIŞMANIN AMACI</a:t>
            </a:r>
            <a:endParaRPr lang="tr-TR" sz="2000" b="1" dirty="0">
              <a:solidFill>
                <a:srgbClr val="7030A0"/>
              </a:solidFill>
              <a:latin typeface="Arial" panose="020B0604020202020204" pitchFamily="34" charset="0"/>
              <a:cs typeface="Arial" panose="020B0604020202020204" pitchFamily="34" charset="0"/>
            </a:endParaRPr>
          </a:p>
        </p:txBody>
      </p:sp>
      <p:sp>
        <p:nvSpPr>
          <p:cNvPr id="8" name="Dikdörtgen 7"/>
          <p:cNvSpPr/>
          <p:nvPr/>
        </p:nvSpPr>
        <p:spPr>
          <a:xfrm>
            <a:off x="183450" y="1110559"/>
            <a:ext cx="11170350" cy="1366528"/>
          </a:xfrm>
          <a:prstGeom prst="rect">
            <a:avLst/>
          </a:prstGeom>
        </p:spPr>
        <p:txBody>
          <a:bodyPr wrap="square">
            <a:spAutoFit/>
          </a:bodyPr>
          <a:lstStyle/>
          <a:p>
            <a:pPr marR="20320" algn="just">
              <a:lnSpc>
                <a:spcPct val="115000"/>
              </a:lnSpc>
              <a:spcBef>
                <a:spcPts val="600"/>
              </a:spcBef>
              <a:spcAft>
                <a:spcPts val="1000"/>
              </a:spcAft>
              <a:buClr>
                <a:srgbClr val="B31217"/>
              </a:buClr>
            </a:pPr>
            <a:r>
              <a:rPr lang="tr-TR" dirty="0" smtClean="0">
                <a:latin typeface="Arial" pitchFamily="34" charset="0"/>
                <a:cs typeface="Arial" pitchFamily="34" charset="0"/>
              </a:rPr>
              <a:t>2204–D </a:t>
            </a:r>
            <a:r>
              <a:rPr lang="tr-TR" dirty="0">
                <a:latin typeface="Arial" pitchFamily="34" charset="0"/>
                <a:cs typeface="Arial" pitchFamily="34" charset="0"/>
              </a:rPr>
              <a:t>Lise Öğrencileri İklim Değişikliği Araştırma Projeleri Yarışması’nın amacı lise öğrencilerinin iklim değişikliği hakkında farkındalıklarını artırmak, ülkemizdeki doğal kaynakların sürdürülebilir şekilde kullanılması konusunda çalışmalar yapmasını teşvik etmek, bu konu hakkında toplum bilincini oluşturmak ve iklim değişikliğinin olumsuz etkilerine yönelik çözümler üretmelerini sağlamaktır.</a:t>
            </a:r>
            <a:endParaRPr lang="tr-TR" dirty="0" smtClean="0">
              <a:latin typeface="Arial" panose="020B0604020202020204" pitchFamily="34" charset="0"/>
              <a:ea typeface="Arial" panose="020B0604020202020204" pitchFamily="34" charset="0"/>
              <a:cs typeface="Arial" pitchFamily="34" charset="0"/>
            </a:endParaRPr>
          </a:p>
        </p:txBody>
      </p:sp>
      <p:sp>
        <p:nvSpPr>
          <p:cNvPr id="10" name="Dikdörtgen 9"/>
          <p:cNvSpPr/>
          <p:nvPr/>
        </p:nvSpPr>
        <p:spPr>
          <a:xfrm>
            <a:off x="183450" y="3021763"/>
            <a:ext cx="5242525" cy="400110"/>
          </a:xfrm>
          <a:prstGeom prst="rect">
            <a:avLst/>
          </a:prstGeom>
        </p:spPr>
        <p:txBody>
          <a:bodyPr wrap="none">
            <a:spAutoFit/>
          </a:bodyPr>
          <a:lstStyle/>
          <a:p>
            <a:r>
              <a:rPr lang="tr-TR" sz="20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Çağrı Takvimi( Başvuru ve Sergi Tarihleri)</a:t>
            </a:r>
            <a:endParaRPr lang="tr-TR" sz="2000" b="1" dirty="0">
              <a:solidFill>
                <a:srgbClr val="7030A0"/>
              </a:solidFill>
              <a:latin typeface="Arial" panose="020B0604020202020204" pitchFamily="34" charset="0"/>
              <a:ea typeface="Calibri" panose="020F0502020204030204" pitchFamily="34" charset="0"/>
              <a:cs typeface="Arial" panose="020B0604020202020204" pitchFamily="34" charset="0"/>
            </a:endParaRPr>
          </a:p>
        </p:txBody>
      </p:sp>
      <p:sp>
        <p:nvSpPr>
          <p:cNvPr id="11" name="Dikdörtgen 10"/>
          <p:cNvSpPr/>
          <p:nvPr/>
        </p:nvSpPr>
        <p:spPr>
          <a:xfrm>
            <a:off x="183450" y="3459617"/>
            <a:ext cx="11170350" cy="383823"/>
          </a:xfrm>
          <a:prstGeom prst="rect">
            <a:avLst/>
          </a:prstGeom>
        </p:spPr>
        <p:txBody>
          <a:bodyPr wrap="square">
            <a:spAutoFit/>
          </a:bodyPr>
          <a:lstStyle/>
          <a:p>
            <a:pPr marR="20320" algn="just">
              <a:lnSpc>
                <a:spcPct val="115000"/>
              </a:lnSpc>
              <a:spcBef>
                <a:spcPts val="600"/>
              </a:spcBef>
              <a:spcAft>
                <a:spcPts val="1000"/>
              </a:spcAft>
              <a:buClr>
                <a:srgbClr val="B31217"/>
              </a:buClr>
            </a:pPr>
            <a:r>
              <a:rPr lang="tr-TR" dirty="0">
                <a:latin typeface="Arial" panose="020B0604020202020204" pitchFamily="34" charset="0"/>
                <a:ea typeface="Arial" panose="020B0604020202020204" pitchFamily="34" charset="0"/>
              </a:rPr>
              <a:t>Yarışma için yılda bir kez başvuru alınır. </a:t>
            </a:r>
            <a:r>
              <a:rPr lang="tr-TR" dirty="0" smtClean="0">
                <a:latin typeface="Arial" panose="020B0604020202020204" pitchFamily="34" charset="0"/>
                <a:ea typeface="Arial" panose="020B0604020202020204" pitchFamily="34" charset="0"/>
              </a:rPr>
              <a:t>Yarışma süreçleri aşağıda özetlenmiştir.</a:t>
            </a:r>
            <a:endParaRPr lang="tr-TR" dirty="0">
              <a:effectLst/>
              <a:latin typeface="Arial" panose="020B0604020202020204" pitchFamily="34" charset="0"/>
              <a:ea typeface="Arial" panose="020B0604020202020204" pitchFamily="34" charset="0"/>
            </a:endParaRPr>
          </a:p>
        </p:txBody>
      </p:sp>
      <p:pic>
        <p:nvPicPr>
          <p:cNvPr id="13"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9816" y="3843440"/>
            <a:ext cx="8056606" cy="2095793"/>
          </a:xfrm>
          <a:prstGeom prst="rect">
            <a:avLst/>
          </a:prstGeom>
        </p:spPr>
      </p:pic>
    </p:spTree>
    <p:extLst>
      <p:ext uri="{BB962C8B-B14F-4D97-AF65-F5344CB8AC3E}">
        <p14:creationId xmlns:p14="http://schemas.microsoft.com/office/powerpoint/2010/main" val="326749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99698" y="987073"/>
            <a:ext cx="8356125" cy="4662815"/>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a:t>
            </a:r>
            <a:r>
              <a:rPr lang="tr-TR" dirty="0">
                <a:latin typeface="Arial" panose="020B0604020202020204" pitchFamily="34" charset="0"/>
                <a:cs typeface="Arial" panose="020B0604020202020204" pitchFamily="34" charset="0"/>
              </a:rPr>
              <a:t>, Türkiye ve KKTC’de öğrenim gören tüm </a:t>
            </a:r>
            <a:r>
              <a:rPr lang="tr-TR" dirty="0" smtClean="0">
                <a:latin typeface="Arial" panose="020B0604020202020204" pitchFamily="34" charset="0"/>
                <a:cs typeface="Arial" panose="020B0604020202020204" pitchFamily="34" charset="0"/>
              </a:rPr>
              <a:t>lise </a:t>
            </a:r>
            <a:r>
              <a:rPr lang="tr-TR" dirty="0">
                <a:latin typeface="Arial" panose="020B0604020202020204" pitchFamily="34" charset="0"/>
                <a:cs typeface="Arial" panose="020B0604020202020204" pitchFamily="34" charset="0"/>
              </a:rPr>
              <a:t>öğrencileri katılabilir</a:t>
            </a:r>
            <a:r>
              <a:rPr lang="tr-TR" dirty="0" smtClean="0">
                <a:latin typeface="Arial" panose="020B0604020202020204" pitchFamily="34" charset="0"/>
                <a:cs typeface="Arial" panose="020B0604020202020204" pitchFamily="34" charset="0"/>
              </a:rPr>
              <a:t>.</a:t>
            </a:r>
          </a:p>
          <a:p>
            <a:pPr algn="just">
              <a:lnSpc>
                <a:spcPct val="150000"/>
              </a:lnSpc>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 </a:t>
            </a:r>
            <a:r>
              <a:rPr lang="tr-TR" dirty="0">
                <a:latin typeface="Arial" panose="020B0604020202020204" pitchFamily="34" charset="0"/>
                <a:cs typeface="Arial" panose="020B0604020202020204" pitchFamily="34" charset="0"/>
              </a:rPr>
              <a:t>her öğrenci yalnızca </a:t>
            </a:r>
            <a:r>
              <a:rPr lang="tr-TR" b="1" u="sng" dirty="0">
                <a:latin typeface="Arial" panose="020B0604020202020204" pitchFamily="34" charset="0"/>
                <a:cs typeface="Arial" panose="020B0604020202020204" pitchFamily="34" charset="0"/>
              </a:rPr>
              <a:t>bir</a:t>
            </a:r>
            <a:r>
              <a:rPr lang="tr-TR" dirty="0">
                <a:latin typeface="Arial" panose="020B0604020202020204" pitchFamily="34" charset="0"/>
                <a:cs typeface="Arial" panose="020B0604020202020204" pitchFamily="34" charset="0"/>
              </a:rPr>
              <a:t> proje ile katılabilir ve her proje </a:t>
            </a:r>
            <a:r>
              <a:rPr lang="tr-TR" b="1" u="sng" dirty="0">
                <a:latin typeface="Arial" panose="020B0604020202020204" pitchFamily="34" charset="0"/>
                <a:cs typeface="Arial" panose="020B0604020202020204" pitchFamily="34" charset="0"/>
              </a:rPr>
              <a:t>en çok üç öğrenci</a:t>
            </a:r>
            <a:r>
              <a:rPr lang="tr-TR" dirty="0">
                <a:latin typeface="Arial" panose="020B0604020202020204" pitchFamily="34" charset="0"/>
                <a:cs typeface="Arial" panose="020B0604020202020204" pitchFamily="34" charset="0"/>
              </a:rPr>
              <a:t> tarafından hazırlanır. </a:t>
            </a:r>
            <a:endParaRPr lang="tr-TR" dirty="0" smtClean="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projede sadece </a:t>
            </a:r>
            <a:r>
              <a:rPr lang="tr-TR" b="1" u="sng" dirty="0">
                <a:latin typeface="Arial" panose="020B0604020202020204" pitchFamily="34" charset="0"/>
                <a:cs typeface="Arial" panose="020B0604020202020204" pitchFamily="34" charset="0"/>
              </a:rPr>
              <a:t>bir</a:t>
            </a:r>
            <a:r>
              <a:rPr lang="tr-TR" dirty="0">
                <a:latin typeface="Arial" panose="020B0604020202020204" pitchFamily="34" charset="0"/>
                <a:cs typeface="Arial" panose="020B0604020202020204" pitchFamily="34" charset="0"/>
              </a:rPr>
              <a:t> danışman görev alabilir ve danışman birden fazla projeye danışmanlık yapabilir</a:t>
            </a:r>
            <a:r>
              <a:rPr lang="tr-TR"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Projede danışman olması </a:t>
            </a:r>
            <a:r>
              <a:rPr lang="tr-TR" b="1" dirty="0" smtClean="0">
                <a:latin typeface="Arial" panose="020B0604020202020204" pitchFamily="34" charset="0"/>
                <a:cs typeface="Arial" panose="020B0604020202020204" pitchFamily="34" charset="0"/>
              </a:rPr>
              <a:t>zorunlu değildir. </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 </a:t>
            </a:r>
            <a:r>
              <a:rPr lang="tr-TR" dirty="0">
                <a:latin typeface="Arial" panose="020B0604020202020204" pitchFamily="34" charset="0"/>
                <a:cs typeface="Arial" panose="020B0604020202020204" pitchFamily="34" charset="0"/>
              </a:rPr>
              <a:t>başvuruda bulunacak bir projedeki öğrenciler ve danışman </a:t>
            </a:r>
            <a:r>
              <a:rPr lang="tr-TR" b="1" u="sng" dirty="0">
                <a:latin typeface="Arial" panose="020B0604020202020204" pitchFamily="34" charset="0"/>
                <a:cs typeface="Arial" panose="020B0604020202020204" pitchFamily="34" charset="0"/>
              </a:rPr>
              <a:t>farklı okullardan </a:t>
            </a:r>
            <a:r>
              <a:rPr lang="tr-TR" dirty="0">
                <a:latin typeface="Arial" panose="020B0604020202020204" pitchFamily="34" charset="0"/>
                <a:cs typeface="Arial" panose="020B0604020202020204" pitchFamily="34" charset="0"/>
              </a:rPr>
              <a:t>olabilir.</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3</a:t>
            </a:fld>
            <a:endParaRPr lang="tr-TR" dirty="0"/>
          </a:p>
        </p:txBody>
      </p:sp>
      <p:sp>
        <p:nvSpPr>
          <p:cNvPr id="7" name="Metin kutusu 6"/>
          <p:cNvSpPr txBox="1"/>
          <p:nvPr/>
        </p:nvSpPr>
        <p:spPr>
          <a:xfrm>
            <a:off x="290276" y="547990"/>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endParaRPr lang="tr-TR" sz="1400" dirty="0">
              <a:solidFill>
                <a:srgbClr val="7030A0"/>
              </a:solidFill>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833008" y="1726388"/>
            <a:ext cx="3142576" cy="3030339"/>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85070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60298" y="1071337"/>
            <a:ext cx="8347505" cy="5027017"/>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Projelerin</a:t>
            </a:r>
            <a:r>
              <a:rPr lang="tr-TR" dirty="0">
                <a:latin typeface="Arial" panose="020B0604020202020204" pitchFamily="34" charset="0"/>
                <a:cs typeface="Arial" panose="020B0604020202020204" pitchFamily="34" charset="0"/>
              </a:rPr>
              <a:t>, öğrencilerin özgün düşüncelerinden kaynaklanması, kendileri tarafından şekillendirilmiş, danışarak ama kendi bilgi ve becerileri ile yapılması gerekmektedir. Fikir aşamasında veya devam etmekte olan projelerle yarışmaya başvuru yapılmaz. Projelerin, Proje Rehberinde belirtilen formatta ve sonlandırılmış olarak yarışmaya başvurusunun yapılması gerekir</a:t>
            </a:r>
            <a:r>
              <a:rPr lang="tr-TR" dirty="0" smtClean="0">
                <a:latin typeface="Arial" panose="020B0604020202020204" pitchFamily="34" charset="0"/>
                <a:cs typeface="Arial" panose="020B0604020202020204" pitchFamily="34" charset="0"/>
              </a:rPr>
              <a:t>.</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Aynı </a:t>
            </a:r>
            <a:r>
              <a:rPr lang="tr-TR" dirty="0">
                <a:latin typeface="Arial" panose="020B0604020202020204" pitchFamily="34" charset="0"/>
                <a:cs typeface="Arial" panose="020B0604020202020204" pitchFamily="34" charset="0"/>
              </a:rPr>
              <a:t>ya da başka isimlerle ve/veya aynı ya da benzer içerikle (konuyla) herhangi bir proje yarışmasına, bu yarışmanın son başvuru tarihinden önce başvurusu yapılmış veya katılmış projelerle bu yarışmaya başvuru yapılamaz. Bu kurala uymadığı tespit edilen projeler, hangi aşamada olursa olsun yarışmadan elenir. </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4</a:t>
            </a:fld>
            <a:endParaRPr lang="tr-TR" dirty="0"/>
          </a:p>
        </p:txBody>
      </p:sp>
      <p:sp>
        <p:nvSpPr>
          <p:cNvPr id="7" name="Metin kutusu 6"/>
          <p:cNvSpPr txBox="1"/>
          <p:nvPr/>
        </p:nvSpPr>
        <p:spPr>
          <a:xfrm>
            <a:off x="260298" y="598321"/>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endParaRPr lang="tr-TR" sz="1400" dirty="0">
              <a:solidFill>
                <a:srgbClr val="7030A0"/>
              </a:solidFill>
              <a:latin typeface="Arial" panose="020B0604020202020204" pitchFamily="34" charset="0"/>
              <a:cs typeface="Arial" panose="020B0604020202020204" pitchFamily="34" charset="0"/>
            </a:endParaRP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914164" y="1675337"/>
            <a:ext cx="3061420" cy="2952081"/>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353521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60298" y="1000699"/>
            <a:ext cx="8606611" cy="5078313"/>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sistemine eksik, hatalı veya yanlış belge ve bilgi yüklenmesi, hazırlanan projenin halk sağlığı ve güvenliği için risk teşkil etmesi, insanların kişilik haklarına aykırı çalışma yapılması, projede etnik kökene, kişi veya toplumu karalamaya yönelik içerik bulunması, omurgalılar üzerinde kesi yapılması, kan veya doku alınması, ağız ya da enjeksiyon yoluyla etkisi kesin olarak bilinmeyen tehlikeli ve yabancı madde verilmesi, sağlığı tehdit eden deneyler yapılması durumlarında proje başvuruları hangi aşamada olursa olsun yarışmadan elenir. </a:t>
            </a:r>
            <a:endParaRPr lang="tr-TR" dirty="0" smtClean="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Projeler </a:t>
            </a:r>
            <a:r>
              <a:rPr lang="tr-TR" dirty="0">
                <a:latin typeface="Arial" panose="020B0604020202020204" pitchFamily="34" charset="0"/>
                <a:cs typeface="Arial" panose="020B0604020202020204" pitchFamily="34" charset="0"/>
              </a:rPr>
              <a:t>başvuru yapılan ana alanda görevlendirilecek jüri tarafından değerlendirilecek olup, proje içeriğinin </a:t>
            </a:r>
            <a:r>
              <a:rPr lang="tr-TR" dirty="0" smtClean="0">
                <a:latin typeface="Arial" panose="020B0604020202020204" pitchFamily="34" charset="0"/>
                <a:cs typeface="Arial" panose="020B0604020202020204" pitchFamily="34" charset="0"/>
              </a:rPr>
              <a:t>alt </a:t>
            </a:r>
            <a:r>
              <a:rPr lang="tr-TR" dirty="0">
                <a:latin typeface="Arial" panose="020B0604020202020204" pitchFamily="34" charset="0"/>
                <a:cs typeface="Arial" panose="020B0604020202020204" pitchFamily="34" charset="0"/>
              </a:rPr>
              <a:t>alanla olan ilişkisi değerlendirmede etkili olacaktır. Başvuru aşamasında yapılan ana alan ve </a:t>
            </a:r>
            <a:r>
              <a:rPr lang="tr-TR" dirty="0" smtClean="0">
                <a:latin typeface="Arial" panose="020B0604020202020204" pitchFamily="34" charset="0"/>
                <a:cs typeface="Arial" panose="020B0604020202020204" pitchFamily="34" charset="0"/>
              </a:rPr>
              <a:t>alt </a:t>
            </a:r>
            <a:r>
              <a:rPr lang="tr-TR" dirty="0">
                <a:latin typeface="Arial" panose="020B0604020202020204" pitchFamily="34" charset="0"/>
                <a:cs typeface="Arial" panose="020B0604020202020204" pitchFamily="34" charset="0"/>
              </a:rPr>
              <a:t>alan seçimlerinde başvuru süreci bittikten sonra değişiklik yapılmayacaktır. </a:t>
            </a: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5</a:t>
            </a:fld>
            <a:endParaRPr lang="tr-TR" dirty="0"/>
          </a:p>
        </p:txBody>
      </p:sp>
      <p:sp>
        <p:nvSpPr>
          <p:cNvPr id="7" name="Metin kutusu 6"/>
          <p:cNvSpPr txBox="1"/>
          <p:nvPr/>
        </p:nvSpPr>
        <p:spPr>
          <a:xfrm>
            <a:off x="260298" y="563002"/>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989321" y="1828898"/>
            <a:ext cx="2978799" cy="2872411"/>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189711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6</a:t>
            </a:fld>
            <a:endParaRPr lang="tr-TR" dirty="0"/>
          </a:p>
        </p:txBody>
      </p:sp>
      <p:sp>
        <p:nvSpPr>
          <p:cNvPr id="5" name="Metin kutusu 4"/>
          <p:cNvSpPr txBox="1"/>
          <p:nvPr/>
        </p:nvSpPr>
        <p:spPr>
          <a:xfrm>
            <a:off x="337589" y="543300"/>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37589" y="1117319"/>
            <a:ext cx="8545944" cy="4235006"/>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a:latin typeface="Arial" pitchFamily="34" charset="0"/>
                <a:cs typeface="Arial" pitchFamily="34" charset="0"/>
              </a:rPr>
              <a:t>2022 yılı Lise Öğrencileri İklim Değişikliği Araştırma Projeleri Yarışması Proje Rehberine göre hazırlanan ve tamamlanan projelerin başvuruları 15 Aralık 2021 tarihinde başlar ve 18 Mayıs 2022 tarihinde, saat 17.30’da sona erer. Başvurular, https://e-bideb.tubitak.gov.tr adresinden çevrimiçi olarak yapılır. Başvuru yapacak öğrencilerin (proje iki veya üç öğrenci tarafından hazırlanmışsa her bir öğrencinin) ve varsa danışmanın </a:t>
            </a:r>
            <a:r>
              <a:rPr lang="tr-TR" dirty="0" err="1">
                <a:latin typeface="Arial" pitchFamily="34" charset="0"/>
                <a:cs typeface="Arial" pitchFamily="34" charset="0"/>
              </a:rPr>
              <a:t>ARBİS’e</a:t>
            </a:r>
            <a:r>
              <a:rPr lang="tr-TR" dirty="0">
                <a:latin typeface="Arial" pitchFamily="34" charset="0"/>
                <a:cs typeface="Arial" pitchFamily="34" charset="0"/>
              </a:rPr>
              <a:t> kayıtlı olması gerekir. (Bkz. https://arbis.tubitak.gov.tr)</a:t>
            </a: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İki veya üç öğrenci tarafından hazırlanan projelerde başvuru sistemine bir öğrenci giriş yapar ve diğer öğrenci/öğrenciler ile varsa danışman bilgilerini kendi bilgileriyle beraber sisteme kaydeder.</a:t>
            </a: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Öğrenci/öğrencilerin </a:t>
            </a:r>
            <a:r>
              <a:rPr lang="tr-TR" dirty="0">
                <a:latin typeface="Arial" panose="020B0604020202020204" pitchFamily="34" charset="0"/>
                <a:cs typeface="Arial" panose="020B0604020202020204" pitchFamily="34" charset="0"/>
              </a:rPr>
              <a:t>son altı ay içinde çekilmiş vesikalık fotoğrafları sisteme yüklenir.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129961" y="1857488"/>
            <a:ext cx="2768783" cy="2768783"/>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983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7</a:t>
            </a:fld>
            <a:endParaRPr lang="tr-TR" dirty="0"/>
          </a:p>
        </p:txBody>
      </p:sp>
      <p:sp>
        <p:nvSpPr>
          <p:cNvPr id="5" name="Metin kutusu 4"/>
          <p:cNvSpPr txBox="1"/>
          <p:nvPr/>
        </p:nvSpPr>
        <p:spPr>
          <a:xfrm>
            <a:off x="300644" y="558449"/>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00644" y="1130018"/>
            <a:ext cx="8545944" cy="5130635"/>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Proje </a:t>
            </a:r>
            <a:r>
              <a:rPr lang="tr-TR" dirty="0">
                <a:latin typeface="Arial" panose="020B0604020202020204" pitchFamily="34" charset="0"/>
                <a:cs typeface="Arial" panose="020B0604020202020204" pitchFamily="34" charset="0"/>
              </a:rPr>
              <a:t>çalışması, </a:t>
            </a:r>
            <a:r>
              <a:rPr lang="tr-TR" dirty="0">
                <a:latin typeface="Arial" panose="020B0604020202020204" pitchFamily="34" charset="0"/>
                <a:cs typeface="Arial" panose="020B0604020202020204" pitchFamily="34" charset="0"/>
                <a:hlinkClick r:id="rId2"/>
              </a:rPr>
              <a:t>http</a:t>
            </a:r>
            <a:r>
              <a:rPr lang="tr-TR">
                <a:latin typeface="Arial" panose="020B0604020202020204" pitchFamily="34" charset="0"/>
                <a:cs typeface="Arial" panose="020B0604020202020204" pitchFamily="34" charset="0"/>
                <a:hlinkClick r:id="rId2"/>
              </a:rPr>
              <a:t>://</a:t>
            </a:r>
            <a:r>
              <a:rPr lang="tr-TR" smtClean="0">
                <a:latin typeface="Arial" panose="020B0604020202020204" pitchFamily="34" charset="0"/>
                <a:cs typeface="Arial" panose="020B0604020202020204" pitchFamily="34" charset="0"/>
                <a:hlinkClick r:id="rId2"/>
              </a:rPr>
              <a:t>www.tubitak.gov.tr/tr/yarismalar/icerik-2204-d-lise-ogrencileri-iklim-değişikliği-projeleri-yarismasi</a:t>
            </a:r>
            <a:r>
              <a:rPr lang="tr-TR"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adresinde </a:t>
            </a:r>
            <a:r>
              <a:rPr lang="tr-TR" dirty="0">
                <a:latin typeface="Arial" panose="020B0604020202020204" pitchFamily="34" charset="0"/>
                <a:cs typeface="Arial" panose="020B0604020202020204" pitchFamily="34" charset="0"/>
              </a:rPr>
              <a:t>bulunan şablon kullanılarak hazırlanır ve tek bir dosya halinde PDF formatında sisteme yüklenir. </a:t>
            </a:r>
            <a:r>
              <a:rPr lang="tr-TR" b="1" dirty="0">
                <a:latin typeface="Arial" panose="020B0604020202020204" pitchFamily="34" charset="0"/>
                <a:cs typeface="Arial" panose="020B0604020202020204" pitchFamily="34" charset="0"/>
              </a:rPr>
              <a:t>Proje özeti en az 150, en fazla 250 kelime; proje raporu en az 2, en fazla 20 sayfa olmalıdır.</a:t>
            </a:r>
            <a:r>
              <a:rPr lang="tr-TR" dirty="0">
                <a:latin typeface="Arial" panose="020B0604020202020204" pitchFamily="34" charset="0"/>
                <a:cs typeface="Arial" panose="020B0604020202020204" pitchFamily="34" charset="0"/>
              </a:rPr>
              <a:t> Proje raporu dışında kalan belgeler (bilimsel etik formu, izin belgeleri, fotoğraf, anket vb.) sistemde EK BELGELER kısmına yüklenir. </a:t>
            </a:r>
            <a:endParaRPr lang="tr-TR" dirty="0" smtClean="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Projeye </a:t>
            </a:r>
            <a:r>
              <a:rPr lang="tr-TR" dirty="0">
                <a:latin typeface="Arial" panose="020B0604020202020204" pitchFamily="34" charset="0"/>
                <a:cs typeface="Arial" panose="020B0604020202020204" pitchFamily="34" charset="0"/>
              </a:rPr>
              <a:t>ait video kaydı sisteme eklenebilir.  Video eklenmesi zorunlu değildir. Videonun boyutu 10 MB’ı geçmemeli ve FLV formatında olmalıdır.  </a:t>
            </a:r>
            <a:endParaRPr lang="tr-TR" dirty="0" smtClean="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tarihleri içerisinde, çevrimiçi başvuru yapıldıktan sonra değişiklik için onayı kaldırılıp tekrar onaylanmadan bırakılan projeler değerlendirmeye alınmaz. </a:t>
            </a: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9206801" y="1730271"/>
            <a:ext cx="2768783" cy="2768783"/>
          </a:xfrm>
          <a:prstGeom prst="rect">
            <a:avLst/>
          </a:prstGeom>
        </p:spPr>
      </p:pic>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335926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8</a:t>
            </a:fld>
            <a:endParaRPr lang="tr-TR" dirty="0"/>
          </a:p>
        </p:txBody>
      </p:sp>
      <p:sp>
        <p:nvSpPr>
          <p:cNvPr id="5" name="Metin kutusu 4"/>
          <p:cNvSpPr txBox="1"/>
          <p:nvPr/>
        </p:nvSpPr>
        <p:spPr>
          <a:xfrm>
            <a:off x="300643" y="579776"/>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78697" y="1194188"/>
            <a:ext cx="8545944" cy="3647152"/>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sistemi kapandıktan sonra öğrenci ve danışman öğretmen bilgileri dâhil hiçbir değişiklik talebi kabul edilmez. Herhangi bir nedenle sistemde başvurusu tamamlanmamış projeler değerlendirmeye alınmaz</a:t>
            </a:r>
            <a:r>
              <a:rPr lang="tr-TR" dirty="0" smtClean="0">
                <a:latin typeface="Arial" panose="020B0604020202020204" pitchFamily="34" charset="0"/>
                <a:cs typeface="Arial" panose="020B0604020202020204" pitchFamily="34" charset="0"/>
              </a:rPr>
              <a:t>.</a:t>
            </a: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formu, TÜBİTAK’a gönderilmez. Bu formun başvuru sahipleri tarafından saklanması ve TÜBİTAK tarafından istendiğinde ibraz edilmesi gerekir.</a:t>
            </a: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Final aşamasına geçen öğrenciler tarafından </a:t>
            </a:r>
            <a:r>
              <a:rPr lang="tr-TR" dirty="0" err="1" smtClean="0">
                <a:latin typeface="Arial" panose="020B0604020202020204" pitchFamily="34" charset="0"/>
                <a:cs typeface="Arial" panose="020B0604020202020204" pitchFamily="34" charset="0"/>
              </a:rPr>
              <a:t>Muvafakatname</a:t>
            </a:r>
            <a:r>
              <a:rPr lang="tr-TR" dirty="0">
                <a:latin typeface="Arial" panose="020B0604020202020204" pitchFamily="34" charset="0"/>
                <a:cs typeface="Arial" panose="020B0604020202020204" pitchFamily="34" charset="0"/>
              </a:rPr>
              <a:t>, Bilimsel Etik ve Proje Katkı Beyan Formu, Yarışma Kuralları Kabul </a:t>
            </a:r>
            <a:r>
              <a:rPr lang="tr-TR" dirty="0" smtClean="0">
                <a:latin typeface="Arial" panose="020B0604020202020204" pitchFamily="34" charset="0"/>
                <a:cs typeface="Arial" panose="020B0604020202020204" pitchFamily="34" charset="0"/>
              </a:rPr>
              <a:t>Formu final aşaması öncesinde doldurularak TÜBİTAK’a gönderilir.</a:t>
            </a:r>
            <a:endParaRPr lang="tr-TR"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206801" y="1730271"/>
            <a:ext cx="2768783" cy="2768783"/>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06341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9</a:t>
            </a:fld>
            <a:endParaRPr lang="tr-TR"/>
          </a:p>
        </p:txBody>
      </p:sp>
      <p:sp>
        <p:nvSpPr>
          <p:cNvPr id="5" name="Dikdörtgen 4"/>
          <p:cNvSpPr/>
          <p:nvPr/>
        </p:nvSpPr>
        <p:spPr>
          <a:xfrm>
            <a:off x="519569" y="604520"/>
            <a:ext cx="10996928" cy="764825"/>
          </a:xfrm>
          <a:prstGeom prst="rect">
            <a:avLst/>
          </a:prstGeom>
        </p:spPr>
        <p:txBody>
          <a:bodyPr wrap="square">
            <a:spAutoFit/>
          </a:bodyPr>
          <a:lstStyle/>
          <a:p>
            <a:pPr>
              <a:lnSpc>
                <a:spcPct val="90000"/>
              </a:lnSpc>
              <a:spcBef>
                <a:spcPts val="1000"/>
              </a:spcBef>
            </a:pPr>
            <a:r>
              <a:rPr lang="tr-TR" sz="2000" b="1" dirty="0" smtClean="0">
                <a:solidFill>
                  <a:srgbClr val="7030A0"/>
                </a:solidFill>
                <a:latin typeface="Arial" panose="020B0604020202020204" pitchFamily="34" charset="0"/>
                <a:cs typeface="Arial" panose="020B0604020202020204" pitchFamily="34" charset="0"/>
              </a:rPr>
              <a:t>Yarışma Kategorileri</a:t>
            </a:r>
            <a:endParaRPr lang="tr-TR" sz="2000" b="1" dirty="0">
              <a:solidFill>
                <a:srgbClr val="7030A0"/>
              </a:solidFill>
              <a:latin typeface="Arial" panose="020B0604020202020204" pitchFamily="34" charset="0"/>
              <a:cs typeface="Arial" panose="020B0604020202020204" pitchFamily="34" charset="0"/>
            </a:endParaRPr>
          </a:p>
          <a:p>
            <a:pPr algn="just">
              <a:lnSpc>
                <a:spcPct val="115000"/>
              </a:lnSpc>
              <a:spcBef>
                <a:spcPts val="600"/>
              </a:spcBef>
              <a:spcAft>
                <a:spcPts val="600"/>
              </a:spcAft>
            </a:pPr>
            <a:r>
              <a:rPr lang="tr-TR" dirty="0">
                <a:latin typeface="Arial" panose="020B0604020202020204" pitchFamily="34" charset="0"/>
                <a:cs typeface="Arial" panose="020B0604020202020204" pitchFamily="34" charset="0"/>
              </a:rPr>
              <a:t>Yarışma </a:t>
            </a:r>
            <a:r>
              <a:rPr lang="tr-TR" dirty="0" smtClean="0">
                <a:latin typeface="Arial" panose="020B0604020202020204" pitchFamily="34" charset="0"/>
                <a:cs typeface="Arial" panose="020B0604020202020204" pitchFamily="34" charset="0"/>
              </a:rPr>
              <a:t>6 ana alanda ve bu alanların altında yer alan alt alanları kapsayacak şekilde   </a:t>
            </a:r>
            <a:r>
              <a:rPr lang="tr-TR" dirty="0">
                <a:latin typeface="Arial" panose="020B0604020202020204" pitchFamily="34" charset="0"/>
                <a:cs typeface="Arial" panose="020B0604020202020204" pitchFamily="34" charset="0"/>
              </a:rPr>
              <a:t>düzenlenmektedir.</a:t>
            </a: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050" y="1651000"/>
            <a:ext cx="11099900" cy="3556000"/>
          </a:xfrm>
          <a:prstGeom prst="rect">
            <a:avLst/>
          </a:prstGeom>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2204-D</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noProof="0" dirty="0" smtClean="0">
                <a:solidFill>
                  <a:sysClr val="window" lastClr="FFFFFF"/>
                </a:solidFill>
                <a:latin typeface="Arial"/>
              </a:rPr>
              <a:t>İklim Değişikliği Araştırma</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160481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1176</Words>
  <Application>Microsoft Office PowerPoint</Application>
  <PresentationFormat>Özel</PresentationFormat>
  <Paragraphs>110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YARIŞMALARDA DERECELERE VERİLEN ÖDÜLLER</vt:lpstr>
      <vt:lpstr>PowerPoint Sunusu</vt:lpstr>
      <vt:lpstr>  Ar-Ge Birimi Tel No  : 0434 226 91 74 Ar-Ge Birimi e-posta        : arge13@meb.gov.tr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Faruk URSAVAŞ</dc:creator>
  <cp:lastModifiedBy>ARGE</cp:lastModifiedBy>
  <cp:revision>118</cp:revision>
  <dcterms:created xsi:type="dcterms:W3CDTF">2019-11-27T09:44:27Z</dcterms:created>
  <dcterms:modified xsi:type="dcterms:W3CDTF">2022-01-13T13:37:10Z</dcterms:modified>
</cp:coreProperties>
</file>