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3" r:id="rId3"/>
    <p:sldId id="271" r:id="rId4"/>
    <p:sldId id="274" r:id="rId5"/>
    <p:sldId id="280" r:id="rId6"/>
    <p:sldId id="260" r:id="rId7"/>
    <p:sldId id="279" r:id="rId8"/>
    <p:sldId id="281" r:id="rId9"/>
    <p:sldId id="261" r:id="rId10"/>
    <p:sldId id="272" r:id="rId11"/>
    <p:sldId id="263" r:id="rId12"/>
    <p:sldId id="270" r:id="rId13"/>
    <p:sldId id="262" r:id="rId14"/>
    <p:sldId id="282" r:id="rId15"/>
    <p:sldId id="276" r:id="rId16"/>
    <p:sldId id="266" r:id="rId17"/>
    <p:sldId id="277" r:id="rId18"/>
    <p:sldId id="264" r:id="rId19"/>
    <p:sldId id="265" r:id="rId20"/>
    <p:sldId id="288" r:id="rId21"/>
    <p:sldId id="285" r:id="rId22"/>
    <p:sldId id="286" r:id="rId23"/>
    <p:sldId id="287" r:id="rId24"/>
    <p:sldId id="278" r:id="rId25"/>
    <p:sldId id="283" r:id="rId26"/>
    <p:sldId id="284"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70A"/>
    <a:srgbClr val="FF6600"/>
    <a:srgbClr val="8D42C6"/>
    <a:srgbClr val="6F0DAB"/>
    <a:srgbClr val="7D0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bsk-depo\BIDEB-YARISMALAR\2204\2_ortaokul_proje_yarismasi\2021\bolgesel\ortaokul_grafik_2017-202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solidFill>
          <a:schemeClr val="accent2">
            <a:lumMod val="20000"/>
            <a:lumOff val="80000"/>
          </a:schemeClr>
        </a:solidFill>
        <a:ln>
          <a:noFill/>
        </a:ln>
        <a:effectLst/>
        <a:sp3d/>
      </c:spPr>
    </c:sideWall>
    <c:backWall>
      <c:thickness val="0"/>
      <c:spPr>
        <a:solidFill>
          <a:schemeClr val="accent2">
            <a:lumMod val="20000"/>
            <a:lumOff val="80000"/>
          </a:schemeClr>
        </a:solidFill>
        <a:ln>
          <a:noFill/>
        </a:ln>
        <a:effectLst/>
        <a:sp3d/>
      </c:spPr>
    </c:backWall>
    <c:plotArea>
      <c:layout/>
      <c:bar3DChart>
        <c:barDir val="col"/>
        <c:grouping val="clustered"/>
        <c:varyColors val="0"/>
        <c:ser>
          <c:idx val="0"/>
          <c:order val="0"/>
          <c:tx>
            <c:strRef>
              <c:f>basvuru!$B$1</c:f>
              <c:strCache>
                <c:ptCount val="1"/>
                <c:pt idx="0">
                  <c:v>2204-B Ortaokul Öğrencileri Arası Araştırma Projeleri Proje Başvuru Grafiği</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544041450777202E-2"/>
                  <c:y val="-4.44444444444444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09F-48B2-8341-8E29A5B7C224}"/>
                </c:ext>
              </c:extLst>
            </c:dLbl>
            <c:dLbl>
              <c:idx val="1"/>
              <c:layout>
                <c:manualLayout>
                  <c:x val="2.2452504317789227E-2"/>
                  <c:y val="-4.1830065359477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09F-48B2-8341-8E29A5B7C224}"/>
                </c:ext>
              </c:extLst>
            </c:dLbl>
            <c:dLbl>
              <c:idx val="2"/>
              <c:layout>
                <c:manualLayout>
                  <c:x val="2.0725409452327686E-2"/>
                  <c:y val="-4.44444493109119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09F-48B2-8341-8E29A5B7C224}"/>
                </c:ext>
              </c:extLst>
            </c:dLbl>
            <c:dLbl>
              <c:idx val="3"/>
              <c:layout>
                <c:manualLayout>
                  <c:x val="1.70362001815226E-2"/>
                  <c:y val="-3.3374233558755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09F-48B2-8341-8E29A5B7C224}"/>
                </c:ext>
              </c:extLst>
            </c:dLbl>
            <c:dLbl>
              <c:idx val="4"/>
              <c:layout>
                <c:manualLayout>
                  <c:x val="1.7036200181522725E-2"/>
                  <c:y val="-3.89366058185479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09F-48B2-8341-8E29A5B7C2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basvuru!$A$2:$A$6</c:f>
              <c:numCache>
                <c:formatCode>General</c:formatCode>
                <c:ptCount val="5"/>
                <c:pt idx="0">
                  <c:v>2017</c:v>
                </c:pt>
                <c:pt idx="1">
                  <c:v>2018</c:v>
                </c:pt>
                <c:pt idx="2">
                  <c:v>2019</c:v>
                </c:pt>
                <c:pt idx="3">
                  <c:v>2020</c:v>
                </c:pt>
                <c:pt idx="4">
                  <c:v>2021</c:v>
                </c:pt>
              </c:numCache>
            </c:numRef>
          </c:cat>
          <c:val>
            <c:numRef>
              <c:f>basvuru!$B$2:$B$6</c:f>
              <c:numCache>
                <c:formatCode>#,##0</c:formatCode>
                <c:ptCount val="5"/>
                <c:pt idx="0">
                  <c:v>7905</c:v>
                </c:pt>
                <c:pt idx="1">
                  <c:v>11352</c:v>
                </c:pt>
                <c:pt idx="2">
                  <c:v>12085</c:v>
                </c:pt>
                <c:pt idx="3">
                  <c:v>15661</c:v>
                </c:pt>
                <c:pt idx="4">
                  <c:v>15674</c:v>
                </c:pt>
              </c:numCache>
            </c:numRef>
          </c:val>
          <c:extLst>
            <c:ext xmlns:c16="http://schemas.microsoft.com/office/drawing/2014/chart" uri="{C3380CC4-5D6E-409C-BE32-E72D297353CC}">
              <c16:uniqueId val="{00000005-909F-48B2-8341-8E29A5B7C224}"/>
            </c:ext>
          </c:extLst>
        </c:ser>
        <c:dLbls>
          <c:showLegendKey val="0"/>
          <c:showVal val="1"/>
          <c:showCatName val="0"/>
          <c:showSerName val="0"/>
          <c:showPercent val="0"/>
          <c:showBubbleSize val="0"/>
        </c:dLbls>
        <c:gapWidth val="150"/>
        <c:shape val="box"/>
        <c:axId val="264402944"/>
        <c:axId val="264216576"/>
        <c:axId val="0"/>
      </c:bar3DChart>
      <c:catAx>
        <c:axId val="264402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64216576"/>
        <c:crosses val="autoZero"/>
        <c:auto val="1"/>
        <c:lblAlgn val="ctr"/>
        <c:lblOffset val="100"/>
        <c:noMultiLvlLbl val="0"/>
      </c:catAx>
      <c:valAx>
        <c:axId val="264216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6440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 csCatId="colorful" phldr="1"/>
      <dgm:spPr/>
    </dgm:pt>
    <dgm:pt modelId="{C19E5A62-D567-4C30-8AC2-3EAC86A9CADD}">
      <dgm:prSet phldrT="[Metin]" custT="1"/>
      <dgm:spPr>
        <a:xfrm>
          <a:off x="0" y="4303287"/>
          <a:ext cx="8806582" cy="1573877"/>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2000" dirty="0">
            <a:solidFill>
              <a:sysClr val="window" lastClr="FFFFFF"/>
            </a:solidFill>
            <a:latin typeface="Arial"/>
            <a:ea typeface="+mn-ea"/>
            <a:cs typeface="+mn-cs"/>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xfrm>
          <a:off x="1257365" y="2365217"/>
          <a:ext cx="6366907" cy="1904110"/>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tr-TR" sz="1600" dirty="0">
            <a:solidFill>
              <a:sysClr val="window" lastClr="FFFFFF"/>
            </a:solidFill>
            <a:latin typeface="Arial"/>
            <a:ea typeface="+mn-ea"/>
            <a:cs typeface="+mn-cs"/>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xfrm>
          <a:off x="2639680" y="0"/>
          <a:ext cx="3595094" cy="2399176"/>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90000"/>
            </a:lnSpc>
          </a:pPr>
          <a:endParaRPr lang="tr-TR" sz="2400" dirty="0">
            <a:solidFill>
              <a:sysClr val="window" lastClr="FFFFFF"/>
            </a:solidFill>
            <a:latin typeface="Arial"/>
            <a:ea typeface="+mn-ea"/>
            <a:cs typeface="+mn-cs"/>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0" presStyleCnt="3" custAng="10800000" custScaleY="83147" custLinFactY="100000" custLinFactNeighborX="13513" custLinFactNeighborY="127750">
        <dgm:presLayoutVars>
          <dgm:chMax val="1"/>
          <dgm:bulletEnabled val="1"/>
        </dgm:presLayoutVars>
      </dgm:prSet>
      <dgm:spPr/>
      <dgm:t>
        <a:bodyPr/>
        <a:lstStyle/>
        <a:p>
          <a:endParaRPr lang="tr-TR"/>
        </a:p>
      </dgm:t>
    </dgm:pt>
    <dgm:pt modelId="{24F7EB37-5F2A-4004-A3A1-FE542A0729D0}" type="pres">
      <dgm:prSet presAssocID="{C19E5A62-D567-4C30-8AC2-3EAC86A9CADD}" presName="levelTx" presStyleLbl="revTx" presStyleIdx="0" presStyleCnt="0">
        <dgm:presLayoutVars>
          <dgm:chMax val="1"/>
          <dgm:bulletEnabled val="1"/>
        </dgm:presLayoutVars>
      </dgm:prSet>
      <dgm:spPr/>
      <dgm:t>
        <a:bodyPr/>
        <a:lstStyle/>
        <a:p>
          <a:endParaRPr lang="tr-TR"/>
        </a:p>
      </dgm:t>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1" presStyleCnt="3" custAng="10800000" custScaleX="98739" custScaleY="100593" custLinFactNeighborX="582" custLinFactNeighborY="41806">
        <dgm:presLayoutVars>
          <dgm:chMax val="1"/>
          <dgm:bulletEnabled val="1"/>
        </dgm:presLayoutVars>
      </dgm:prSet>
      <dgm:spPr/>
      <dgm:t>
        <a:bodyPr/>
        <a:lstStyle/>
        <a:p>
          <a:endParaRPr lang="tr-TR"/>
        </a:p>
      </dgm:t>
    </dgm:pt>
    <dgm:pt modelId="{5D662E3F-6F99-4E23-AD13-DD05650867CD}" type="pres">
      <dgm:prSet presAssocID="{5A070287-3825-4B60-9E29-CC7A9D3CEC83}" presName="levelTx" presStyleLbl="revTx" presStyleIdx="0" presStyleCnt="0">
        <dgm:presLayoutVars>
          <dgm:chMax val="1"/>
          <dgm:bulletEnabled val="1"/>
        </dgm:presLayoutVars>
      </dgm:prSet>
      <dgm:spPr/>
      <dgm:t>
        <a:bodyPr/>
        <a:lstStyle/>
        <a:p>
          <a:endParaRPr lang="tr-TR"/>
        </a:p>
      </dgm:t>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2" presStyleCnt="3" custAng="10800000" custScaleX="100002" custScaleY="126747" custLinFactY="-84297" custLinFactNeighborX="944" custLinFactNeighborY="-100000">
        <dgm:presLayoutVars>
          <dgm:chMax val="1"/>
          <dgm:bulletEnabled val="1"/>
        </dgm:presLayoutVars>
      </dgm:prSet>
      <dgm:spPr/>
      <dgm:t>
        <a:bodyPr/>
        <a:lstStyle/>
        <a:p>
          <a:endParaRPr lang="tr-TR"/>
        </a:p>
      </dgm:t>
    </dgm:pt>
    <dgm:pt modelId="{12D039D7-EA55-41A9-8879-874B3BE71E84}" type="pres">
      <dgm:prSet presAssocID="{9B0DB319-80A9-4446-9FEA-2205E1F54E50}" presName="levelTx" presStyleLbl="revTx" presStyleIdx="0" presStyleCnt="0">
        <dgm:presLayoutVars>
          <dgm:chMax val="1"/>
          <dgm:bulletEnabled val="1"/>
        </dgm:presLayoutVars>
      </dgm:prSet>
      <dgm:spPr/>
      <dgm:t>
        <a:bodyPr/>
        <a:lstStyle/>
        <a:p>
          <a:endParaRPr lang="tr-TR"/>
        </a:p>
      </dgm:t>
    </dgm:pt>
  </dgm:ptLst>
  <dgm:cxnLst>
    <dgm:cxn modelId="{FE72D377-5A0B-4BD6-99E0-C881B4570747}" type="presOf" srcId="{9B0DB319-80A9-4446-9FEA-2205E1F54E50}" destId="{D3A99FE1-CD26-4F08-BCD7-05E9E9E47142}" srcOrd="0" destOrd="0" presId="urn:microsoft.com/office/officeart/2005/8/layout/pyramid3"/>
    <dgm:cxn modelId="{97FCF9C4-AE98-4518-BEE2-FE276D4A7076}" type="presOf" srcId="{FE56E2CD-B45C-4674-AC53-C94E0463D23C}" destId="{359E47C3-A97B-476F-BA69-E024C0339BBE}" srcOrd="0" destOrd="0" presId="urn:microsoft.com/office/officeart/2005/8/layout/pyramid3"/>
    <dgm:cxn modelId="{8DD3582D-CFA2-4F65-9DCF-4B6338113542}" srcId="{FE56E2CD-B45C-4674-AC53-C94E0463D23C}" destId="{C19E5A62-D567-4C30-8AC2-3EAC86A9CADD}" srcOrd="0" destOrd="0" parTransId="{31D60F90-FBCB-40A5-8171-8A0BCB544FBA}" sibTransId="{257778D9-8842-40A0-A48B-F5381C67CC7D}"/>
    <dgm:cxn modelId="{ACF4311E-8945-4F0F-8040-C179531BE98C}" type="presOf" srcId="{C19E5A62-D567-4C30-8AC2-3EAC86A9CADD}" destId="{24F7EB37-5F2A-4004-A3A1-FE542A0729D0}" srcOrd="1" destOrd="0" presId="urn:microsoft.com/office/officeart/2005/8/layout/pyramid3"/>
    <dgm:cxn modelId="{B65ED8B7-3ECF-4B63-A661-32675FCBB755}" type="presOf" srcId="{C19E5A62-D567-4C30-8AC2-3EAC86A9CADD}" destId="{BA190C6E-D769-430C-89F1-9C58055B927F}" srcOrd="0" destOrd="0" presId="urn:microsoft.com/office/officeart/2005/8/layout/pyramid3"/>
    <dgm:cxn modelId="{41D8775D-D7B2-434A-9E28-0507A85ADEAA}" srcId="{FE56E2CD-B45C-4674-AC53-C94E0463D23C}" destId="{5A070287-3825-4B60-9E29-CC7A9D3CEC83}" srcOrd="1" destOrd="0" parTransId="{E5A1AA2B-1BDB-4912-9EC7-43D887A7DDC9}" sibTransId="{B16AD669-0CBC-40A5-A1A3-F3FF23033883}"/>
    <dgm:cxn modelId="{E14F74F6-3288-4F42-ABDD-C6EB9DEDEBD9}" type="presOf" srcId="{5A070287-3825-4B60-9E29-CC7A9D3CEC83}" destId="{5D662E3F-6F99-4E23-AD13-DD05650867CD}" srcOrd="1" destOrd="0" presId="urn:microsoft.com/office/officeart/2005/8/layout/pyramid3"/>
    <dgm:cxn modelId="{1ED33064-CBAB-4643-8BAF-920427B29E1D}" type="presOf" srcId="{5A070287-3825-4B60-9E29-CC7A9D3CEC83}" destId="{DD94318D-5690-4119-A6AF-7233F2952685}" srcOrd="0" destOrd="0" presId="urn:microsoft.com/office/officeart/2005/8/layout/pyramid3"/>
    <dgm:cxn modelId="{A2701832-1CEE-4628-A518-EBCE10059EE7}" srcId="{FE56E2CD-B45C-4674-AC53-C94E0463D23C}" destId="{9B0DB319-80A9-4446-9FEA-2205E1F54E50}" srcOrd="2" destOrd="0" parTransId="{C373E6ED-49B1-4299-B652-43FAB8214A82}" sibTransId="{D48775D7-9F52-4BA3-AA98-0BC6615E667E}"/>
    <dgm:cxn modelId="{5722AC97-F308-4FFE-835E-6531D460B7D3}" type="presOf" srcId="{9B0DB319-80A9-4446-9FEA-2205E1F54E50}" destId="{12D039D7-EA55-41A9-8879-874B3BE71E84}" srcOrd="1" destOrd="0" presId="urn:microsoft.com/office/officeart/2005/8/layout/pyramid3"/>
    <dgm:cxn modelId="{AA3EA108-B961-412A-A553-F62C5A6B85F3}" type="presParOf" srcId="{359E47C3-A97B-476F-BA69-E024C0339BBE}" destId="{A0ED6CFD-D576-415D-A322-FD22D14F9605}" srcOrd="0" destOrd="0" presId="urn:microsoft.com/office/officeart/2005/8/layout/pyramid3"/>
    <dgm:cxn modelId="{E7B17400-8EB6-47AC-9B4F-1A8BC62C9FA6}" type="presParOf" srcId="{A0ED6CFD-D576-415D-A322-FD22D14F9605}" destId="{BA190C6E-D769-430C-89F1-9C58055B927F}" srcOrd="0" destOrd="0" presId="urn:microsoft.com/office/officeart/2005/8/layout/pyramid3"/>
    <dgm:cxn modelId="{DB416A10-B6BD-4A1C-B435-053EDE127C44}" type="presParOf" srcId="{A0ED6CFD-D576-415D-A322-FD22D14F9605}" destId="{24F7EB37-5F2A-4004-A3A1-FE542A0729D0}" srcOrd="1" destOrd="0" presId="urn:microsoft.com/office/officeart/2005/8/layout/pyramid3"/>
    <dgm:cxn modelId="{134FEE57-8149-4799-B0A1-31BB637E9955}" type="presParOf" srcId="{359E47C3-A97B-476F-BA69-E024C0339BBE}" destId="{9A222799-876A-4D67-A06B-C2C11F6A2020}" srcOrd="1" destOrd="0" presId="urn:microsoft.com/office/officeart/2005/8/layout/pyramid3"/>
    <dgm:cxn modelId="{F26F3005-E2A1-4CA6-8137-FF05DC85E8A6}" type="presParOf" srcId="{9A222799-876A-4D67-A06B-C2C11F6A2020}" destId="{DD94318D-5690-4119-A6AF-7233F2952685}" srcOrd="0" destOrd="0" presId="urn:microsoft.com/office/officeart/2005/8/layout/pyramid3"/>
    <dgm:cxn modelId="{DC02ADD0-6F0F-4069-ABB9-14D23391CE77}" type="presParOf" srcId="{9A222799-876A-4D67-A06B-C2C11F6A2020}" destId="{5D662E3F-6F99-4E23-AD13-DD05650867CD}" srcOrd="1" destOrd="0" presId="urn:microsoft.com/office/officeart/2005/8/layout/pyramid3"/>
    <dgm:cxn modelId="{D46B5484-4F02-4DF7-B7E0-39E69378CC14}" type="presParOf" srcId="{359E47C3-A97B-476F-BA69-E024C0339BBE}" destId="{92ACFDF0-12AC-4FF3-B1B1-CF1E929B7B0F}" srcOrd="2" destOrd="0" presId="urn:microsoft.com/office/officeart/2005/8/layout/pyramid3"/>
    <dgm:cxn modelId="{93E7DD53-5FF5-4E1C-8522-12321972221D}" type="presParOf" srcId="{92ACFDF0-12AC-4FF3-B1B1-CF1E929B7B0F}" destId="{D3A99FE1-CD26-4F08-BCD7-05E9E9E47142}" srcOrd="0" destOrd="0" presId="urn:microsoft.com/office/officeart/2005/8/layout/pyramid3"/>
    <dgm:cxn modelId="{6DCB21D6-9FF6-40BA-808B-A953A67AC3E7}"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90C6E-D769-430C-89F1-9C58055B927F}">
      <dsp:nvSpPr>
        <dsp:cNvPr id="0" name=""/>
        <dsp:cNvSpPr/>
      </dsp:nvSpPr>
      <dsp:spPr>
        <a:xfrm>
          <a:off x="0" y="3395321"/>
          <a:ext cx="7066432" cy="1241800"/>
        </a:xfrm>
        <a:prstGeom prst="trapezoid">
          <a:avLst>
            <a:gd name="adj" fmla="val 74922"/>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tr-TR" sz="2000" kern="1200" dirty="0">
            <a:solidFill>
              <a:sysClr val="window" lastClr="FFFFFF"/>
            </a:solidFill>
            <a:latin typeface="Arial"/>
            <a:ea typeface="+mn-ea"/>
            <a:cs typeface="+mn-cs"/>
          </a:endParaRPr>
        </a:p>
      </dsp:txBody>
      <dsp:txXfrm rot="10800000">
        <a:off x="1856881" y="3395321"/>
        <a:ext cx="3352672" cy="1074110"/>
      </dsp:txXfrm>
    </dsp:sp>
    <dsp:sp modelId="{DD94318D-5690-4119-A6AF-7233F2952685}">
      <dsp:nvSpPr>
        <dsp:cNvPr id="0" name=""/>
        <dsp:cNvSpPr/>
      </dsp:nvSpPr>
      <dsp:spPr>
        <a:xfrm>
          <a:off x="1008914" y="1866172"/>
          <a:ext cx="5108828" cy="1502356"/>
        </a:xfrm>
        <a:prstGeom prst="trapezoid">
          <a:avLst>
            <a:gd name="adj" fmla="val 74922"/>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kern="1200" dirty="0">
            <a:solidFill>
              <a:sysClr val="window" lastClr="FFFFFF"/>
            </a:solidFill>
            <a:latin typeface="Arial"/>
            <a:ea typeface="+mn-ea"/>
            <a:cs typeface="+mn-cs"/>
          </a:endParaRPr>
        </a:p>
      </dsp:txBody>
      <dsp:txXfrm rot="10800000">
        <a:off x="2653356" y="1866172"/>
        <a:ext cx="1819944" cy="1162864"/>
      </dsp:txXfrm>
    </dsp:sp>
    <dsp:sp modelId="{D3A99FE1-CD26-4F08-BCD7-05E9E9E47142}">
      <dsp:nvSpPr>
        <dsp:cNvPr id="0" name=""/>
        <dsp:cNvSpPr/>
      </dsp:nvSpPr>
      <dsp:spPr>
        <a:xfrm>
          <a:off x="2118088" y="0"/>
          <a:ext cx="2884716" cy="1892965"/>
        </a:xfrm>
        <a:prstGeom prst="trapezoid">
          <a:avLst>
            <a:gd name="adj" fmla="val 74922"/>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ysClr val="window" lastClr="FFFFFF"/>
            </a:solidFill>
            <a:latin typeface="Arial"/>
            <a:ea typeface="+mn-ea"/>
            <a:cs typeface="+mn-cs"/>
          </a:endParaRPr>
        </a:p>
      </dsp:txBody>
      <dsp:txXfrm rot="10800000">
        <a:off x="3063586" y="0"/>
        <a:ext cx="993720" cy="12725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3F65A-06D8-4427-B017-6B833CA49475}" type="datetimeFigureOut">
              <a:rPr lang="tr-TR" smtClean="0"/>
              <a:t>20.12.2021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1867A-1C0A-43B8-A238-7F3A31F9FE23}" type="slidenum">
              <a:rPr lang="tr-TR" smtClean="0"/>
              <a:t>‹#›</a:t>
            </a:fld>
            <a:endParaRPr lang="tr-TR"/>
          </a:p>
        </p:txBody>
      </p:sp>
    </p:spTree>
    <p:extLst>
      <p:ext uri="{BB962C8B-B14F-4D97-AF65-F5344CB8AC3E}">
        <p14:creationId xmlns:p14="http://schemas.microsoft.com/office/powerpoint/2010/main" val="693491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DC9D57E-97DF-47D5-A10A-0E907E371D65}"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3789417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236CE8B-1C5A-4302-810D-7C7D773D463A}"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69422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5DC6E5-C488-4392-9DC5-BBFE734981BE}"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428174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12A569C-62FF-4A9A-B1B7-4C5448B71BB6}"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8610600" y="6260653"/>
            <a:ext cx="2743200" cy="365125"/>
          </a:xfrm>
        </p:spPr>
        <p:txBody>
          <a:bodyPr/>
          <a:lstStyle>
            <a:lvl1pPr>
              <a:defRPr sz="1600" b="1">
                <a:solidFill>
                  <a:schemeClr val="bg1"/>
                </a:solidFill>
                <a:latin typeface="Arial" panose="020B0604020202020204" pitchFamily="34" charset="0"/>
                <a:cs typeface="Arial" panose="020B0604020202020204" pitchFamily="34" charset="0"/>
              </a:defRPr>
            </a:lvl1pPr>
          </a:lstStyle>
          <a:p>
            <a:fld id="{A288FF71-A922-4FBD-81A3-4F1D48B61E9A}" type="slidenum">
              <a:rPr lang="tr-TR" smtClean="0"/>
              <a:pPr/>
              <a:t>‹#›</a:t>
            </a:fld>
            <a:endParaRPr lang="tr-TR" dirty="0"/>
          </a:p>
        </p:txBody>
      </p:sp>
      <p:pic>
        <p:nvPicPr>
          <p:cNvPr id="9" name="Resim 8"/>
          <p:cNvPicPr/>
          <p:nvPr userDrawn="1"/>
        </p:nvPicPr>
        <p:blipFill>
          <a:blip r:embed="rId2" cstate="print">
            <a:extLst>
              <a:ext uri="{28A0092B-C50C-407E-A947-70E740481C1C}">
                <a14:useLocalDpi xmlns:a14="http://schemas.microsoft.com/office/drawing/2010/main" val="0"/>
              </a:ext>
            </a:extLst>
          </a:blip>
          <a:stretch>
            <a:fillRect/>
          </a:stretch>
        </p:blipFill>
        <p:spPr>
          <a:xfrm>
            <a:off x="0" y="477"/>
            <a:ext cx="12192000" cy="509886"/>
          </a:xfrm>
          <a:prstGeom prst="rect">
            <a:avLst/>
          </a:prstGeom>
        </p:spPr>
      </p:pic>
      <p:pic>
        <p:nvPicPr>
          <p:cNvPr id="11" name="Resim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1070"/>
            <a:ext cx="12192000" cy="956930"/>
          </a:xfrm>
          <a:prstGeom prst="rect">
            <a:avLst/>
          </a:prstGeom>
        </p:spPr>
      </p:pic>
    </p:spTree>
    <p:extLst>
      <p:ext uri="{BB962C8B-B14F-4D97-AF65-F5344CB8AC3E}">
        <p14:creationId xmlns:p14="http://schemas.microsoft.com/office/powerpoint/2010/main" val="3418486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8FE7DDD-1DF6-4DED-B198-F79DC1F0F492}" type="datetime1">
              <a:rPr lang="tr-TR" smtClean="0"/>
              <a:t>20.12.2021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288FF71-A922-4FBD-81A3-4F1D48B61E9A}" type="slidenum">
              <a:rPr lang="tr-TR" smtClean="0"/>
              <a:t>‹#›</a:t>
            </a:fld>
            <a:endParaRPr lang="tr-TR"/>
          </a:p>
        </p:txBody>
      </p:sp>
      <p:pic>
        <p:nvPicPr>
          <p:cNvPr id="9" name="Resim 8"/>
          <p:cNvPicPr/>
          <p:nvPr userDrawn="1"/>
        </p:nvPicPr>
        <p:blipFill>
          <a:blip r:embed="rId2" cstate="print">
            <a:extLst>
              <a:ext uri="{28A0092B-C50C-407E-A947-70E740481C1C}">
                <a14:useLocalDpi xmlns:a14="http://schemas.microsoft.com/office/drawing/2010/main" val="0"/>
              </a:ext>
            </a:extLst>
          </a:blip>
          <a:stretch>
            <a:fillRect/>
          </a:stretch>
        </p:blipFill>
        <p:spPr>
          <a:xfrm>
            <a:off x="0" y="477"/>
            <a:ext cx="12192000" cy="509886"/>
          </a:xfrm>
          <a:prstGeom prst="rect">
            <a:avLst/>
          </a:prstGeom>
        </p:spPr>
      </p:pic>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1070"/>
            <a:ext cx="12192000" cy="956930"/>
          </a:xfrm>
          <a:prstGeom prst="rect">
            <a:avLst/>
          </a:prstGeom>
        </p:spPr>
      </p:pic>
    </p:spTree>
    <p:extLst>
      <p:ext uri="{BB962C8B-B14F-4D97-AF65-F5344CB8AC3E}">
        <p14:creationId xmlns:p14="http://schemas.microsoft.com/office/powerpoint/2010/main" val="3680455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D0C8247-49F8-42AD-AE6C-485B63CE4DB1}"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sz="1400" b="1">
                <a:solidFill>
                  <a:schemeClr val="bg1"/>
                </a:solidFill>
              </a:defRPr>
            </a:lvl1pPr>
          </a:lstStyle>
          <a:p>
            <a:fld id="{A288FF71-A922-4FBD-81A3-4F1D48B61E9A}" type="slidenum">
              <a:rPr lang="tr-TR" smtClean="0"/>
              <a:pPr/>
              <a:t>‹#›</a:t>
            </a:fld>
            <a:endParaRPr lang="tr-TR" dirty="0"/>
          </a:p>
        </p:txBody>
      </p:sp>
    </p:spTree>
    <p:extLst>
      <p:ext uri="{BB962C8B-B14F-4D97-AF65-F5344CB8AC3E}">
        <p14:creationId xmlns:p14="http://schemas.microsoft.com/office/powerpoint/2010/main" val="123755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B5C3476-454E-4D27-B19A-736F73540B1C}" type="datetime1">
              <a:rPr lang="tr-TR" smtClean="0"/>
              <a:t>20.12.2021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51038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940148-ED14-441D-A42B-964AEADE7164}" type="datetime1">
              <a:rPr lang="tr-TR" smtClean="0"/>
              <a:t>20.12.2021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7775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7D43343-750D-4F46-AFFE-7360E1340D87}" type="datetime1">
              <a:rPr lang="tr-TR" smtClean="0"/>
              <a:t>20.12.2021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58261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BF3A5DF9-CC56-44F3-95AE-4495566D001A}"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378950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ED2C301-7047-430C-A8F9-30212C30C339}" type="datetime1">
              <a:rPr lang="tr-TR" smtClean="0"/>
              <a:t>20.12.2021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288FF71-A922-4FBD-81A3-4F1D48B61E9A}" type="slidenum">
              <a:rPr lang="tr-TR" smtClean="0"/>
              <a:t>‹#›</a:t>
            </a:fld>
            <a:endParaRPr lang="tr-TR"/>
          </a:p>
        </p:txBody>
      </p:sp>
    </p:spTree>
    <p:extLst>
      <p:ext uri="{BB962C8B-B14F-4D97-AF65-F5344CB8AC3E}">
        <p14:creationId xmlns:p14="http://schemas.microsoft.com/office/powerpoint/2010/main" val="12321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6EFFB-71C6-4F91-B728-74C30C1C5607}" type="datetime1">
              <a:rPr lang="tr-TR" smtClean="0"/>
              <a:t>20.12.2021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8FF71-A922-4FBD-81A3-4F1D48B61E9A}" type="slidenum">
              <a:rPr lang="tr-TR" smtClean="0"/>
              <a:t>‹#›</a:t>
            </a:fld>
            <a:endParaRPr lang="tr-TR"/>
          </a:p>
        </p:txBody>
      </p:sp>
    </p:spTree>
    <p:extLst>
      <p:ext uri="{BB962C8B-B14F-4D97-AF65-F5344CB8AC3E}">
        <p14:creationId xmlns:p14="http://schemas.microsoft.com/office/powerpoint/2010/main" val="3836089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tubitak.gov.tr/tr/yarismalar/icerik-ortaokul-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ustafatuysuz@yyu.edu.tr" TargetMode="External"/><Relationship Id="rId2" Type="http://schemas.openxmlformats.org/officeDocument/2006/relationships/hyperlink" Target="mailto:hcavus@yyu.edu.t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bis.tubitak.gov.tr/" TargetMode="External"/><Relationship Id="rId2" Type="http://schemas.openxmlformats.org/officeDocument/2006/relationships/hyperlink" Target="https://e-bideb.tubitak.gov.tr/"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tubitak.gov.tr/tr/yarismalar/icerik-ortaokul-ogrencileri-arastirma-projeleri-yarismasi"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570A"/>
        </a:solidFill>
        <a:effectLst/>
      </p:bgPr>
    </p:bg>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A288FF71-A922-4FBD-81A3-4F1D48B61E9A}" type="slidenum">
              <a:rPr lang="tr-TR" smtClean="0"/>
              <a:t>1</a:t>
            </a:fld>
            <a:endParaRPr lang="tr-TR"/>
          </a:p>
        </p:txBody>
      </p:sp>
      <p:sp>
        <p:nvSpPr>
          <p:cNvPr id="8" name="Dikdörtgen 7"/>
          <p:cNvSpPr/>
          <p:nvPr/>
        </p:nvSpPr>
        <p:spPr>
          <a:xfrm>
            <a:off x="101600" y="0"/>
            <a:ext cx="2244436" cy="6555641"/>
          </a:xfrm>
          <a:prstGeom prst="rect">
            <a:avLst/>
          </a:prstGeom>
        </p:spPr>
        <p:txBody>
          <a:bodyPr wrap="square">
            <a:spAutoFit/>
          </a:bodyPr>
          <a:lstStyle/>
          <a:p>
            <a:pPr marR="20320" lvl="1" algn="ctr">
              <a:spcAft>
                <a:spcPts val="600"/>
              </a:spcAft>
              <a:buClr>
                <a:srgbClr val="B31217"/>
              </a:buClr>
            </a:pPr>
            <a:r>
              <a:rPr lang="tr-TR" sz="8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2</a:t>
            </a:r>
          </a:p>
          <a:p>
            <a:pPr marR="20320" lvl="1" algn="ctr">
              <a:spcAft>
                <a:spcPts val="600"/>
              </a:spcAft>
              <a:buClr>
                <a:srgbClr val="B31217"/>
              </a:buClr>
            </a:pPr>
            <a:r>
              <a:rPr lang="tr-TR" sz="8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2</a:t>
            </a:r>
          </a:p>
          <a:p>
            <a:pPr marR="20320" lvl="1" algn="ctr">
              <a:spcAft>
                <a:spcPts val="600"/>
              </a:spcAft>
              <a:buClr>
                <a:srgbClr val="B31217"/>
              </a:buClr>
            </a:pPr>
            <a:r>
              <a:rPr lang="tr-TR" sz="8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0</a:t>
            </a:r>
          </a:p>
          <a:p>
            <a:pPr marR="20320" lvl="1" algn="ctr">
              <a:spcAft>
                <a:spcPts val="600"/>
              </a:spcAft>
              <a:buClr>
                <a:srgbClr val="B31217"/>
              </a:buClr>
            </a:pPr>
            <a:r>
              <a:rPr lang="tr-TR" sz="8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4</a:t>
            </a:r>
          </a:p>
          <a:p>
            <a:pPr marR="20320" lvl="1" algn="ctr">
              <a:spcAft>
                <a:spcPts val="600"/>
              </a:spcAft>
              <a:buClr>
                <a:srgbClr val="B31217"/>
              </a:buClr>
            </a:pPr>
            <a:r>
              <a:rPr lang="tr-TR" sz="80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(B)</a:t>
            </a:r>
            <a:endParaRPr lang="tr-TR" sz="8000" b="1" i="1" dirty="0">
              <a:solidFill>
                <a:schemeClr val="bg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792" y="0"/>
            <a:ext cx="9284208" cy="6858000"/>
          </a:xfrm>
          <a:prstGeom prst="rect">
            <a:avLst/>
          </a:prstGeom>
        </p:spPr>
      </p:pic>
    </p:spTree>
    <p:extLst>
      <p:ext uri="{BB962C8B-B14F-4D97-AF65-F5344CB8AC3E}">
        <p14:creationId xmlns:p14="http://schemas.microsoft.com/office/powerpoint/2010/main" val="3929750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10</a:t>
            </a:fld>
            <a:endParaRPr lang="tr-TR"/>
          </a:p>
        </p:txBody>
      </p:sp>
      <p:sp>
        <p:nvSpPr>
          <p:cNvPr id="5" name="İçerik Yer Tutucusu 2"/>
          <p:cNvSpPr>
            <a:spLocks noGrp="1"/>
          </p:cNvSpPr>
          <p:nvPr>
            <p:ph idx="1"/>
          </p:nvPr>
        </p:nvSpPr>
        <p:spPr>
          <a:xfrm>
            <a:off x="157018" y="581892"/>
            <a:ext cx="11933382" cy="725524"/>
          </a:xfrm>
        </p:spPr>
        <p:txBody>
          <a:bodyPr>
            <a:normAutofit/>
          </a:bodyPr>
          <a:lstStyle/>
          <a:p>
            <a:pPr marL="0" indent="0">
              <a:buNone/>
            </a:pPr>
            <a:r>
              <a:rPr lang="tr-TR" sz="2000" b="1" dirty="0" smtClean="0">
                <a:solidFill>
                  <a:srgbClr val="7030A0"/>
                </a:solidFill>
                <a:latin typeface="Arial" panose="020B0604020202020204" pitchFamily="34" charset="0"/>
                <a:cs typeface="Arial" panose="020B0604020202020204" pitchFamily="34" charset="0"/>
              </a:rPr>
              <a:t>TEMATİK ALANLAR</a:t>
            </a:r>
          </a:p>
          <a:p>
            <a:pPr marL="0" indent="0">
              <a:buNone/>
            </a:pPr>
            <a:r>
              <a:rPr lang="tr-TR" sz="1500" dirty="0">
                <a:latin typeface="Arial" panose="020B0604020202020204" pitchFamily="34" charset="0"/>
                <a:cs typeface="Arial" panose="020B0604020202020204" pitchFamily="34" charset="0"/>
              </a:rPr>
              <a:t>Yarışmaya başvuru yapacak projelerin ana alanların altında yer alan tematik alanlarından birini kapsayacak şekilde hazırlanması gerekir. </a:t>
            </a:r>
          </a:p>
          <a:p>
            <a:pPr marL="0" indent="0">
              <a:buNone/>
            </a:pPr>
            <a:endParaRPr lang="tr-TR" dirty="0"/>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9" name="Resim 8" descr="\\bsk-depo\BIDEB-YARISMALAR\2204\1_liselerarasi_proje_yarismasi\2021\cagri_metinleri_rehberler\cagri_metinleri\19.11.2020_cagri_metinleri\temalar.png"/>
          <p:cNvPicPr/>
          <p:nvPr/>
        </p:nvPicPr>
        <p:blipFill rotWithShape="1">
          <a:blip r:embed="rId3" cstate="print">
            <a:extLst>
              <a:ext uri="{28A0092B-C50C-407E-A947-70E740481C1C}">
                <a14:useLocalDpi xmlns:a14="http://schemas.microsoft.com/office/drawing/2010/main" val="0"/>
              </a:ext>
            </a:extLst>
          </a:blip>
          <a:srcRect b="4005"/>
          <a:stretch/>
        </p:blipFill>
        <p:spPr bwMode="auto">
          <a:xfrm>
            <a:off x="2277326" y="1307415"/>
            <a:ext cx="7282311" cy="5067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398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11</a:t>
            </a:fld>
            <a:endParaRPr lang="tr-TR"/>
          </a:p>
        </p:txBody>
      </p:sp>
      <p:graphicFrame>
        <p:nvGraphicFramePr>
          <p:cNvPr id="13" name="Diyagram 12"/>
          <p:cNvGraphicFramePr/>
          <p:nvPr>
            <p:extLst>
              <p:ext uri="{D42A27DB-BD31-4B8C-83A1-F6EECF244321}">
                <p14:modId xmlns:p14="http://schemas.microsoft.com/office/powerpoint/2010/main" val="231804059"/>
              </p:ext>
            </p:extLst>
          </p:nvPr>
        </p:nvGraphicFramePr>
        <p:xfrm>
          <a:off x="2251298" y="1471353"/>
          <a:ext cx="7066432" cy="463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Metin kutusu 13"/>
          <p:cNvSpPr txBox="1"/>
          <p:nvPr/>
        </p:nvSpPr>
        <p:spPr>
          <a:xfrm>
            <a:off x="4888932" y="1838643"/>
            <a:ext cx="1791164" cy="1508105"/>
          </a:xfrm>
          <a:prstGeom prst="rect">
            <a:avLst/>
          </a:prstGeom>
          <a:noFill/>
        </p:spPr>
        <p:txBody>
          <a:bodyPr wrap="square" rtlCol="0">
            <a:spAutoFit/>
          </a:bodyPr>
          <a:lstStyle/>
          <a:p>
            <a:pPr algn="ctr"/>
            <a:r>
              <a:rPr lang="tr-TR" sz="1600" b="1" dirty="0">
                <a:solidFill>
                  <a:prstClr val="white"/>
                </a:solidFill>
                <a:latin typeface="Arial"/>
              </a:rPr>
              <a:t>Final </a:t>
            </a:r>
          </a:p>
          <a:p>
            <a:pPr algn="ctr"/>
            <a:r>
              <a:rPr lang="tr-TR" sz="1600" b="1" dirty="0" smtClean="0">
                <a:solidFill>
                  <a:prstClr val="white"/>
                </a:solidFill>
                <a:latin typeface="Arial"/>
              </a:rPr>
              <a:t>Sergisi</a:t>
            </a:r>
          </a:p>
          <a:p>
            <a:pPr algn="ctr"/>
            <a:endParaRPr lang="tr-TR" sz="1200" dirty="0" smtClean="0">
              <a:solidFill>
                <a:prstClr val="white"/>
              </a:solidFill>
              <a:latin typeface="Arial"/>
            </a:endParaRPr>
          </a:p>
          <a:p>
            <a:pPr algn="ctr"/>
            <a:r>
              <a:rPr lang="tr-TR" sz="1200" dirty="0" smtClean="0">
                <a:solidFill>
                  <a:prstClr val="white"/>
                </a:solidFill>
                <a:latin typeface="Arial"/>
              </a:rPr>
              <a:t>Bölge Yarışmalarında Birincilik Ödülü </a:t>
            </a:r>
            <a:r>
              <a:rPr lang="tr-TR" sz="1200" dirty="0">
                <a:solidFill>
                  <a:prstClr val="white"/>
                </a:solidFill>
                <a:latin typeface="Arial"/>
              </a:rPr>
              <a:t>A</a:t>
            </a:r>
            <a:r>
              <a:rPr lang="tr-TR" sz="1200" dirty="0" smtClean="0">
                <a:solidFill>
                  <a:prstClr val="white"/>
                </a:solidFill>
                <a:latin typeface="Arial"/>
              </a:rPr>
              <a:t>lan Öğrenciler Katılmaktadır.</a:t>
            </a:r>
          </a:p>
        </p:txBody>
      </p:sp>
      <p:sp>
        <p:nvSpPr>
          <p:cNvPr id="15" name="Metin kutusu 14"/>
          <p:cNvSpPr txBox="1"/>
          <p:nvPr/>
        </p:nvSpPr>
        <p:spPr>
          <a:xfrm>
            <a:off x="3885189" y="3385890"/>
            <a:ext cx="3640107" cy="1400383"/>
          </a:xfrm>
          <a:prstGeom prst="rect">
            <a:avLst/>
          </a:prstGeom>
          <a:noFill/>
        </p:spPr>
        <p:txBody>
          <a:bodyPr wrap="square" rtlCol="0">
            <a:spAutoFit/>
          </a:bodyPr>
          <a:lstStyle/>
          <a:p>
            <a:pPr algn="ctr"/>
            <a:r>
              <a:rPr lang="tr-TR" sz="2000" b="1" dirty="0">
                <a:solidFill>
                  <a:prstClr val="white"/>
                </a:solidFill>
                <a:latin typeface="Arial"/>
              </a:rPr>
              <a:t>Bölge Sergisi</a:t>
            </a:r>
          </a:p>
          <a:p>
            <a:pPr algn="ctr"/>
            <a:endParaRPr lang="tr-TR" sz="500" dirty="0">
              <a:solidFill>
                <a:prstClr val="white"/>
              </a:solidFill>
              <a:latin typeface="Arial"/>
            </a:endParaRPr>
          </a:p>
          <a:p>
            <a:pPr algn="ctr"/>
            <a:r>
              <a:rPr lang="tr-TR" sz="1500" dirty="0" smtClean="0">
                <a:solidFill>
                  <a:prstClr val="white"/>
                </a:solidFill>
                <a:latin typeface="Arial"/>
              </a:rPr>
              <a:t>Ön Değerlendirmeyi Geçen Öğrenciler Katılmaktadır.</a:t>
            </a:r>
          </a:p>
          <a:p>
            <a:pPr algn="ctr"/>
            <a:r>
              <a:rPr lang="tr-TR" sz="1500" dirty="0" smtClean="0">
                <a:solidFill>
                  <a:prstClr val="white"/>
                </a:solidFill>
                <a:latin typeface="Arial"/>
              </a:rPr>
              <a:t>Her Bölgede yaklaşık 100 Proje Sergilenmektedir.</a:t>
            </a:r>
            <a:endParaRPr lang="tr-TR" sz="1500" dirty="0">
              <a:solidFill>
                <a:prstClr val="white"/>
              </a:solidFill>
              <a:latin typeface="Arial"/>
            </a:endParaRPr>
          </a:p>
        </p:txBody>
      </p:sp>
      <p:sp>
        <p:nvSpPr>
          <p:cNvPr id="16" name="Metin kutusu 15"/>
          <p:cNvSpPr txBox="1"/>
          <p:nvPr/>
        </p:nvSpPr>
        <p:spPr>
          <a:xfrm>
            <a:off x="2758381" y="4892758"/>
            <a:ext cx="5893724" cy="1215717"/>
          </a:xfrm>
          <a:prstGeom prst="rect">
            <a:avLst/>
          </a:prstGeom>
          <a:noFill/>
        </p:spPr>
        <p:txBody>
          <a:bodyPr wrap="square" rtlCol="0">
            <a:spAutoFit/>
          </a:bodyPr>
          <a:lstStyle/>
          <a:p>
            <a:pPr algn="ctr"/>
            <a:r>
              <a:rPr lang="tr-TR" sz="2000" b="1" dirty="0">
                <a:solidFill>
                  <a:prstClr val="white"/>
                </a:solidFill>
                <a:latin typeface="Arial"/>
              </a:rPr>
              <a:t>Ön Değerlendirme</a:t>
            </a:r>
          </a:p>
          <a:p>
            <a:pPr algn="ctr"/>
            <a:endParaRPr lang="tr-TR" sz="500" dirty="0">
              <a:solidFill>
                <a:prstClr val="white"/>
              </a:solidFill>
              <a:latin typeface="Arial"/>
            </a:endParaRPr>
          </a:p>
          <a:p>
            <a:pPr algn="ctr"/>
            <a:r>
              <a:rPr lang="tr-TR" sz="1600" dirty="0">
                <a:solidFill>
                  <a:prstClr val="white"/>
                </a:solidFill>
                <a:latin typeface="Arial"/>
              </a:rPr>
              <a:t>Bölge Jürileri Tarafından Online </a:t>
            </a:r>
            <a:r>
              <a:rPr lang="tr-TR" sz="1600" dirty="0" smtClean="0">
                <a:solidFill>
                  <a:prstClr val="white"/>
                </a:solidFill>
                <a:latin typeface="Arial"/>
              </a:rPr>
              <a:t>Değerlendirme Yapılmaktadır. </a:t>
            </a:r>
          </a:p>
          <a:p>
            <a:pPr algn="ctr"/>
            <a:r>
              <a:rPr lang="tr-TR" sz="1600" dirty="0" smtClean="0">
                <a:solidFill>
                  <a:prstClr val="white"/>
                </a:solidFill>
                <a:latin typeface="Arial"/>
              </a:rPr>
              <a:t>Ön değerlendirmeyi Geçen Projeler Bölge Sergisine Katılmaktadır.</a:t>
            </a:r>
            <a:endParaRPr lang="tr-TR" sz="1600" dirty="0">
              <a:solidFill>
                <a:prstClr val="white"/>
              </a:solidFill>
              <a:latin typeface="Arial"/>
            </a:endParaRPr>
          </a:p>
        </p:txBody>
      </p:sp>
      <p:sp>
        <p:nvSpPr>
          <p:cNvPr id="18"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19" name="Dikdörtgen 18"/>
          <p:cNvSpPr/>
          <p:nvPr/>
        </p:nvSpPr>
        <p:spPr>
          <a:xfrm>
            <a:off x="7175026" y="1219728"/>
            <a:ext cx="4780338" cy="2015936"/>
          </a:xfrm>
          <a:prstGeom prst="rect">
            <a:avLst/>
          </a:prstGeom>
        </p:spPr>
        <p:txBody>
          <a:bodyPr wrap="square">
            <a:spAutoFit/>
          </a:bodyPr>
          <a:lstStyle/>
          <a:p>
            <a:pPr>
              <a:lnSpc>
                <a:spcPct val="90000"/>
              </a:lnSpc>
              <a:spcBef>
                <a:spcPts val="1000"/>
              </a:spcBef>
            </a:pPr>
            <a:r>
              <a:rPr lang="tr-TR" sz="2000" b="1" dirty="0" smtClean="0">
                <a:solidFill>
                  <a:srgbClr val="7030A0"/>
                </a:solidFill>
                <a:latin typeface="Arial" panose="020B0604020202020204" pitchFamily="34" charset="0"/>
                <a:cs typeface="Arial" panose="020B0604020202020204" pitchFamily="34" charset="0"/>
              </a:rPr>
              <a:t>YARIŞMA SÜRECİ</a:t>
            </a:r>
          </a:p>
          <a:p>
            <a:pPr algn="just">
              <a:lnSpc>
                <a:spcPct val="115000"/>
              </a:lnSpc>
              <a:spcBef>
                <a:spcPts val="600"/>
              </a:spcBef>
              <a:spcAft>
                <a:spcPts val="600"/>
              </a:spcAft>
            </a:pPr>
            <a:r>
              <a:rPr lang="tr-TR" sz="2000" dirty="0" smtClean="0">
                <a:latin typeface="Arial" panose="020B0604020202020204" pitchFamily="34" charset="0"/>
                <a:cs typeface="Arial" panose="020B0604020202020204" pitchFamily="34" charset="0"/>
              </a:rPr>
              <a:t>Yarışma; </a:t>
            </a:r>
          </a:p>
          <a:p>
            <a:pPr algn="just">
              <a:lnSpc>
                <a:spcPct val="115000"/>
              </a:lnSpc>
              <a:spcBef>
                <a:spcPts val="600"/>
              </a:spcBef>
              <a:spcAft>
                <a:spcPts val="600"/>
              </a:spcAft>
            </a:pPr>
            <a:r>
              <a:rPr lang="tr-TR" sz="2000" dirty="0" smtClean="0">
                <a:latin typeface="Arial" panose="020B0604020202020204" pitchFamily="34" charset="0"/>
                <a:cs typeface="Arial" panose="020B0604020202020204" pitchFamily="34" charset="0"/>
              </a:rPr>
              <a:t>ön değerlendirme, bölge sergisi ve final sergisi olmak üzere üç aşamadan oluşmaktadır.</a:t>
            </a:r>
            <a:endParaRPr lang="tr-TR" sz="2000" dirty="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Resim 9" descr="\\bsk-depo\BIDEB-YARISMALAR\2204\1_liselerarasi_proje_yarismasi\2022\cagri_metinleri_rehberler\cagri_metinleri\gorseller\2204 -b.png"/>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479783">
            <a:off x="-243329" y="2773618"/>
            <a:ext cx="6468418" cy="1492024"/>
          </a:xfrm>
          <a:prstGeom prst="rect">
            <a:avLst/>
          </a:prstGeom>
          <a:noFill/>
          <a:ln>
            <a:noFill/>
          </a:ln>
        </p:spPr>
      </p:pic>
    </p:spTree>
    <p:extLst>
      <p:ext uri="{BB962C8B-B14F-4D97-AF65-F5344CB8AC3E}">
        <p14:creationId xmlns:p14="http://schemas.microsoft.com/office/powerpoint/2010/main" val="690712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12</a:t>
            </a:fld>
            <a:endParaRPr lang="tr-TR"/>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10" name="Dikdörtgen 9"/>
          <p:cNvSpPr/>
          <p:nvPr/>
        </p:nvSpPr>
        <p:spPr>
          <a:xfrm>
            <a:off x="414942" y="536928"/>
            <a:ext cx="11367484" cy="872034"/>
          </a:xfrm>
          <a:prstGeom prst="rect">
            <a:avLst/>
          </a:prstGeom>
        </p:spPr>
        <p:txBody>
          <a:bodyPr wrap="square">
            <a:spAutoFit/>
          </a:bodyPr>
          <a:lstStyle/>
          <a:p>
            <a:pPr algn="ctr">
              <a:lnSpc>
                <a:spcPct val="150000"/>
              </a:lnSpc>
            </a:pPr>
            <a:r>
              <a:rPr lang="tr-TR" dirty="0">
                <a:latin typeface="Arial" panose="020B0604020202020204" pitchFamily="34" charset="0"/>
                <a:cs typeface="Arial" panose="020B0604020202020204" pitchFamily="34" charset="0"/>
              </a:rPr>
              <a:t>Bölgesel yarışmalar, Adana, Ankara, Bursa, Erzurum, İstanbul-Asya, İstanbul-Avrupa, İzmir, Kayseri, Konya, Malatya, Samsun ve Van olmak üzere 12 Bölge Koordinatörlüğü tarafından yürütülür.</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7" name="Resim 6" descr="C:\Users\irmak.yildiz\Desktop\WhatsApp Image 2021-11-24 at 16.18.09.jpeg"/>
          <p:cNvPicPr/>
          <p:nvPr/>
        </p:nvPicPr>
        <p:blipFill>
          <a:blip r:embed="rId3">
            <a:extLst>
              <a:ext uri="{28A0092B-C50C-407E-A947-70E740481C1C}">
                <a14:useLocalDpi xmlns:a14="http://schemas.microsoft.com/office/drawing/2010/main" val="0"/>
              </a:ext>
            </a:extLst>
          </a:blip>
          <a:srcRect/>
          <a:stretch>
            <a:fillRect/>
          </a:stretch>
        </p:blipFill>
        <p:spPr bwMode="auto">
          <a:xfrm>
            <a:off x="960782" y="1411070"/>
            <a:ext cx="10050118" cy="4736097"/>
          </a:xfrm>
          <a:prstGeom prst="rect">
            <a:avLst/>
          </a:prstGeom>
          <a:noFill/>
          <a:ln>
            <a:noFill/>
          </a:ln>
        </p:spPr>
      </p:pic>
    </p:spTree>
    <p:extLst>
      <p:ext uri="{BB962C8B-B14F-4D97-AF65-F5344CB8AC3E}">
        <p14:creationId xmlns:p14="http://schemas.microsoft.com/office/powerpoint/2010/main" val="384451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13</a:t>
            </a:fld>
            <a:endParaRPr lang="tr-TR"/>
          </a:p>
        </p:txBody>
      </p:sp>
      <p:sp>
        <p:nvSpPr>
          <p:cNvPr id="5" name="Metin kutusu 4"/>
          <p:cNvSpPr txBox="1"/>
          <p:nvPr/>
        </p:nvSpPr>
        <p:spPr>
          <a:xfrm>
            <a:off x="406400" y="705799"/>
            <a:ext cx="9904785"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753924" y="1711806"/>
            <a:ext cx="8028502" cy="424731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Bölgesel </a:t>
            </a:r>
            <a:r>
              <a:rPr lang="tr-TR" dirty="0">
                <a:latin typeface="Arial" panose="020B0604020202020204" pitchFamily="34" charset="0"/>
                <a:cs typeface="Arial" panose="020B0604020202020204" pitchFamily="34" charset="0"/>
              </a:rPr>
              <a:t>yarışmalar, Adana, Ankara, Bursa, Erzurum, İstanbul-Asya, </a:t>
            </a:r>
            <a:r>
              <a:rPr lang="tr-TR" dirty="0" smtClean="0">
                <a:latin typeface="Arial" panose="020B0604020202020204" pitchFamily="34" charset="0"/>
                <a:cs typeface="Arial" panose="020B0604020202020204" pitchFamily="34" charset="0"/>
              </a:rPr>
              <a:t>İstanbul Avrupa</a:t>
            </a:r>
            <a:r>
              <a:rPr lang="tr-TR" dirty="0">
                <a:latin typeface="Arial" panose="020B0604020202020204" pitchFamily="34" charset="0"/>
                <a:cs typeface="Arial" panose="020B0604020202020204" pitchFamily="34" charset="0"/>
              </a:rPr>
              <a:t>, İzmir, Kayseri, Konya, Malatya, Samsun ve Van olmak üzere 12 Bölge Koordinatörlüğü tarafından yürütülür. </a:t>
            </a:r>
            <a:endParaRPr lang="tr-TR"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Öğrenciler </a:t>
            </a:r>
            <a:r>
              <a:rPr lang="tr-TR" dirty="0">
                <a:latin typeface="Arial" panose="020B0604020202020204" pitchFamily="34" charset="0"/>
                <a:cs typeface="Arial" panose="020B0604020202020204" pitchFamily="34" charset="0"/>
              </a:rPr>
              <a:t>tarafından Proje Rehberine göre hazırlanan ve başvuru sistemine yüklenen projeler, ilk olarak 12 bölgede her alan için oluşturulacak jüriler tarafından bilimsel kriterlere göre değerlendirilir. </a:t>
            </a:r>
            <a:r>
              <a:rPr lang="tr-TR" b="1" dirty="0">
                <a:latin typeface="Arial" panose="020B0604020202020204" pitchFamily="34" charset="0"/>
                <a:cs typeface="Arial" panose="020B0604020202020204" pitchFamily="34" charset="0"/>
              </a:rPr>
              <a:t>Değerlendirme sonucuna yargı yolu dışında itiraz kabul edilmez. </a:t>
            </a:r>
            <a:endParaRPr lang="tr-TR" b="1"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algn="just">
              <a:lnSpc>
                <a:spcPct val="150000"/>
              </a:lnSpc>
            </a:pPr>
            <a:endParaRPr lang="tr-TR" dirty="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39" y="1875203"/>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622522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14</a:t>
            </a:fld>
            <a:endParaRPr lang="tr-TR"/>
          </a:p>
        </p:txBody>
      </p:sp>
      <p:sp>
        <p:nvSpPr>
          <p:cNvPr id="5" name="Metin kutusu 4"/>
          <p:cNvSpPr txBox="1"/>
          <p:nvPr/>
        </p:nvSpPr>
        <p:spPr>
          <a:xfrm>
            <a:off x="415636" y="737929"/>
            <a:ext cx="9904785"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DEĞERLENDİRME YÖNTEMİ</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753924" y="1702570"/>
            <a:ext cx="8028502" cy="507831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Projeler</a:t>
            </a:r>
            <a:r>
              <a:rPr lang="tr-TR" dirty="0">
                <a:latin typeface="Arial" panose="020B0604020202020204" pitchFamily="34" charset="0"/>
                <a:cs typeface="Arial" panose="020B0604020202020204" pitchFamily="34" charset="0"/>
              </a:rPr>
              <a:t>; Özgünlük ve Yaratıcılık, Bilimsel Yöntem, Sonuç ve Öneriler, Uygulanabilirlik, Yaygın Etki, Raporlama, Sunum gibi kriterlere göre değerlendirilir. Detaylı değerlendirme kriterlerine ve proje rehberine </a:t>
            </a:r>
            <a:r>
              <a:rPr lang="tr-TR" dirty="0">
                <a:latin typeface="Arial" panose="020B0604020202020204" pitchFamily="34" charset="0"/>
                <a:cs typeface="Arial" panose="020B0604020202020204" pitchFamily="34" charset="0"/>
                <a:hlinkClick r:id="rId2"/>
              </a:rPr>
              <a:t>http://</a:t>
            </a:r>
            <a:r>
              <a:rPr lang="tr-TR" dirty="0" smtClean="0">
                <a:latin typeface="Arial" panose="020B0604020202020204" pitchFamily="34" charset="0"/>
                <a:cs typeface="Arial" panose="020B0604020202020204" pitchFamily="34" charset="0"/>
                <a:hlinkClick r:id="rId2"/>
              </a:rPr>
              <a:t>www.tubitak.gov.tr/tr/yarismalar/icerik-ortaokul-ogrencileri-arastirma-projeleri-yarismasi</a:t>
            </a:r>
            <a:r>
              <a:rPr lang="tr-TR" dirty="0" smtClean="0">
                <a:latin typeface="Arial" panose="020B0604020202020204" pitchFamily="34" charset="0"/>
                <a:cs typeface="Arial" panose="020B0604020202020204" pitchFamily="34" charset="0"/>
              </a:rPr>
              <a:t> internet </a:t>
            </a:r>
            <a:r>
              <a:rPr lang="tr-TR" dirty="0">
                <a:latin typeface="Arial" panose="020B0604020202020204" pitchFamily="34" charset="0"/>
                <a:cs typeface="Arial" panose="020B0604020202020204" pitchFamily="34" charset="0"/>
              </a:rPr>
              <a:t>adresinden ulaşılabilir</a:t>
            </a:r>
            <a:r>
              <a:rPr lang="tr-TR" dirty="0" smtClean="0">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Ön </a:t>
            </a:r>
            <a:r>
              <a:rPr lang="tr-TR" dirty="0">
                <a:latin typeface="Arial" panose="020B0604020202020204" pitchFamily="34" charset="0"/>
                <a:cs typeface="Arial" panose="020B0604020202020204" pitchFamily="34" charset="0"/>
              </a:rPr>
              <a:t>değerlendirme sonucunda başarılı bulunan projeler, bölgelerde yapılacak sergiye davet edilir. Covid-19 </a:t>
            </a:r>
            <a:r>
              <a:rPr lang="tr-TR" dirty="0" err="1">
                <a:latin typeface="Arial" panose="020B0604020202020204" pitchFamily="34" charset="0"/>
                <a:cs typeface="Arial" panose="020B0604020202020204" pitchFamily="34" charset="0"/>
              </a:rPr>
              <a:t>pandemi</a:t>
            </a:r>
            <a:r>
              <a:rPr lang="tr-TR" dirty="0">
                <a:latin typeface="Arial" panose="020B0604020202020204" pitchFamily="34" charset="0"/>
                <a:cs typeface="Arial" panose="020B0604020202020204" pitchFamily="34" charset="0"/>
              </a:rPr>
              <a:t> süreci göz önüne alınarak gerekmesi durumunda bölge ve final sergileri değerlendirmeleri çevrimiçi olarak yapılabilir. </a:t>
            </a:r>
          </a:p>
          <a:p>
            <a:pPr marL="285750" indent="-285750" algn="just">
              <a:lnSpc>
                <a:spcPct val="150000"/>
              </a:lnSpc>
              <a:buFont typeface="Wingdings" panose="05000000000000000000" pitchFamily="2" charset="2"/>
              <a:buChar char="§"/>
            </a:pPr>
            <a:endParaRPr lang="tr-TR" dirty="0" smtClean="0">
              <a:latin typeface="Arial" panose="020B0604020202020204" pitchFamily="34" charset="0"/>
              <a:cs typeface="Arial" panose="020B0604020202020204" pitchFamily="34" charset="0"/>
            </a:endParaRPr>
          </a:p>
          <a:p>
            <a:pPr algn="just">
              <a:lnSpc>
                <a:spcPct val="150000"/>
              </a:lnSpc>
            </a:pPr>
            <a:endParaRPr lang="tr-TR" dirty="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39" y="1875203"/>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22649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15</a:t>
            </a:fld>
            <a:endParaRPr lang="tr-TR"/>
          </a:p>
        </p:txBody>
      </p:sp>
      <p:sp>
        <p:nvSpPr>
          <p:cNvPr id="5" name="Metin kutusu 4"/>
          <p:cNvSpPr txBox="1"/>
          <p:nvPr/>
        </p:nvSpPr>
        <p:spPr>
          <a:xfrm>
            <a:off x="3605297" y="1649134"/>
            <a:ext cx="8102009" cy="461151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Takım </a:t>
            </a:r>
            <a:r>
              <a:rPr lang="tr-TR" dirty="0">
                <a:latin typeface="Arial" panose="020B0604020202020204" pitchFamily="34" charset="0"/>
                <a:cs typeface="Arial" panose="020B0604020202020204" pitchFamily="34" charset="0"/>
              </a:rPr>
              <a:t>halinde yarışmaya katılan öğrencilerin bölge ve final sergilerine davet edilmeleri durumunda, sergide ve sunumda tüm öğrencilerin bulunması zorunludur, aksi halde proje yarışmadan elenir. </a:t>
            </a:r>
            <a:endParaRPr lang="tr-TR" dirty="0" smtClean="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 </a:t>
            </a:r>
            <a:r>
              <a:rPr lang="tr-TR" dirty="0">
                <a:latin typeface="Arial" panose="020B0604020202020204" pitchFamily="34" charset="0"/>
                <a:cs typeface="Arial" panose="020B0604020202020204" pitchFamily="34" charset="0"/>
              </a:rPr>
              <a:t>ve final sergilerinde proje sahibi öğrenciler jüriye sözlü sunum yapacaktır. Öğrencilerden bu görüşme için bilgisayarda sunum hazırlamaları beklenir. Jüri sunumlarında kullanılacak bilgisayar ve projeksiyon cihazı Bölge Koordinatörü tarafından sağlanır. Sergide kullanılması öngörülen diğer teknik donanım ise proje sahibi öğrenciler tarafından temin edilir. </a:t>
            </a:r>
          </a:p>
          <a:p>
            <a:pPr marL="285750" indent="-2857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6" name="Metin kutusu 5"/>
          <p:cNvSpPr txBox="1"/>
          <p:nvPr/>
        </p:nvSpPr>
        <p:spPr>
          <a:xfrm>
            <a:off x="457200" y="730011"/>
            <a:ext cx="9982200"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DEĞERLENDİRME YÖNTEMİ</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60" y="1870816"/>
            <a:ext cx="2726254" cy="27262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413771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8610600" y="6251028"/>
            <a:ext cx="2743200" cy="365125"/>
          </a:xfrm>
        </p:spPr>
        <p:txBody>
          <a:bodyPr/>
          <a:lstStyle/>
          <a:p>
            <a:fld id="{A288FF71-A922-4FBD-81A3-4F1D48B61E9A}" type="slidenum">
              <a:rPr lang="tr-TR" smtClean="0"/>
              <a:t>16</a:t>
            </a:fld>
            <a:endParaRPr lang="tr-TR" dirty="0"/>
          </a:p>
        </p:txBody>
      </p:sp>
      <p:sp>
        <p:nvSpPr>
          <p:cNvPr id="43" name="Metin kutusu 42"/>
          <p:cNvSpPr txBox="1"/>
          <p:nvPr/>
        </p:nvSpPr>
        <p:spPr>
          <a:xfrm>
            <a:off x="7007246" y="3631464"/>
            <a:ext cx="1691511" cy="523220"/>
          </a:xfrm>
          <a:prstGeom prst="rect">
            <a:avLst/>
          </a:prstGeom>
          <a:noFill/>
        </p:spPr>
        <p:txBody>
          <a:bodyPr wrap="square" rtlCol="0">
            <a:spAutoFit/>
          </a:bodyPr>
          <a:lstStyle/>
          <a:p>
            <a:r>
              <a:rPr lang="tr-TR" sz="2800" b="1" dirty="0">
                <a:solidFill>
                  <a:prstClr val="white"/>
                </a:solidFill>
                <a:latin typeface="Arial"/>
              </a:rPr>
              <a:t>İkincilik</a:t>
            </a:r>
          </a:p>
        </p:txBody>
      </p:sp>
      <p:sp>
        <p:nvSpPr>
          <p:cNvPr id="44" name="Metin kutusu 43"/>
          <p:cNvSpPr txBox="1"/>
          <p:nvPr/>
        </p:nvSpPr>
        <p:spPr>
          <a:xfrm>
            <a:off x="7007246" y="4530285"/>
            <a:ext cx="1778331" cy="461665"/>
          </a:xfrm>
          <a:prstGeom prst="rect">
            <a:avLst/>
          </a:prstGeom>
          <a:noFill/>
        </p:spPr>
        <p:txBody>
          <a:bodyPr wrap="square" rtlCol="0">
            <a:spAutoFit/>
          </a:bodyPr>
          <a:lstStyle/>
          <a:p>
            <a:r>
              <a:rPr lang="tr-TR" sz="2400" b="1" dirty="0">
                <a:solidFill>
                  <a:prstClr val="white"/>
                </a:solidFill>
                <a:latin typeface="Arial"/>
              </a:rPr>
              <a:t>Üçüncülük</a:t>
            </a:r>
          </a:p>
        </p:txBody>
      </p:sp>
      <p:sp>
        <p:nvSpPr>
          <p:cNvPr id="45" name="Unvan 1"/>
          <p:cNvSpPr txBox="1">
            <a:spLocks/>
          </p:cNvSpPr>
          <p:nvPr/>
        </p:nvSpPr>
        <p:spPr bwMode="auto">
          <a:xfrm>
            <a:off x="0" y="-9625"/>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24" name="1 Başlık"/>
          <p:cNvSpPr>
            <a:spLocks noGrp="1"/>
          </p:cNvSpPr>
          <p:nvPr>
            <p:ph type="title"/>
          </p:nvPr>
        </p:nvSpPr>
        <p:spPr>
          <a:xfrm>
            <a:off x="2366525" y="891888"/>
            <a:ext cx="6712537" cy="706438"/>
          </a:xfrm>
        </p:spPr>
        <p:txBody>
          <a:bodyPr>
            <a:normAutofit fontScale="90000"/>
          </a:bodyPr>
          <a:lstStyle/>
          <a:p>
            <a:pPr algn="ctr">
              <a:defRPr/>
            </a:pPr>
            <a:r>
              <a:rPr lang="tr-TR" sz="2800" b="1" dirty="0" smtClean="0">
                <a:solidFill>
                  <a:srgbClr val="7030A0"/>
                </a:solidFill>
                <a:latin typeface="Arial" panose="020B0604020202020204" pitchFamily="34" charset="0"/>
                <a:cs typeface="Arial" panose="020B0604020202020204" pitchFamily="34" charset="0"/>
              </a:rPr>
              <a:t>BÖLGESEL YARIŞMALARDA DERECELERE VERİLEN ÖDÜLLER</a:t>
            </a:r>
            <a:endParaRPr lang="tr-TR" sz="2800" b="1" dirty="0">
              <a:solidFill>
                <a:srgbClr val="7030A0"/>
              </a:solidFill>
              <a:latin typeface="Arial" panose="020B0604020202020204" pitchFamily="34" charset="0"/>
              <a:cs typeface="Arial" panose="020B0604020202020204" pitchFamily="34" charset="0"/>
            </a:endParaRPr>
          </a:p>
        </p:txBody>
      </p:sp>
      <p:sp>
        <p:nvSpPr>
          <p:cNvPr id="46" name="Metin kutusu 45"/>
          <p:cNvSpPr txBox="1"/>
          <p:nvPr/>
        </p:nvSpPr>
        <p:spPr>
          <a:xfrm>
            <a:off x="1638300" y="1811947"/>
            <a:ext cx="2985217"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Öğrenci Ödülleri</a:t>
            </a:r>
          </a:p>
          <a:p>
            <a:pPr algn="ctr"/>
            <a:r>
              <a:rPr lang="tr-TR" sz="2800" b="1" dirty="0">
                <a:latin typeface="Arial" panose="020B0604020202020204" pitchFamily="34" charset="0"/>
                <a:cs typeface="Arial" panose="020B0604020202020204" pitchFamily="34" charset="0"/>
              </a:rPr>
              <a:t>(Kişi Başı)</a:t>
            </a:r>
          </a:p>
        </p:txBody>
      </p:sp>
      <p:sp>
        <p:nvSpPr>
          <p:cNvPr id="47" name="Metin kutusu 46"/>
          <p:cNvSpPr txBox="1"/>
          <p:nvPr/>
        </p:nvSpPr>
        <p:spPr>
          <a:xfrm>
            <a:off x="6603727" y="1823305"/>
            <a:ext cx="3240360"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Danışman Ödülleri</a:t>
            </a:r>
          </a:p>
        </p:txBody>
      </p:sp>
      <p:grpSp>
        <p:nvGrpSpPr>
          <p:cNvPr id="48" name="Grup 47"/>
          <p:cNvGrpSpPr/>
          <p:nvPr/>
        </p:nvGrpSpPr>
        <p:grpSpPr>
          <a:xfrm>
            <a:off x="375567" y="2892975"/>
            <a:ext cx="5853046" cy="2359014"/>
            <a:chOff x="1403649" y="2581046"/>
            <a:chExt cx="6610373" cy="3120377"/>
          </a:xfrm>
        </p:grpSpPr>
        <p:pic>
          <p:nvPicPr>
            <p:cNvPr id="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Metin kutusu 49"/>
            <p:cNvSpPr txBox="1"/>
            <p:nvPr/>
          </p:nvSpPr>
          <p:spPr>
            <a:xfrm>
              <a:off x="2521478" y="2596079"/>
              <a:ext cx="2146129" cy="1262041"/>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Birincilik</a:t>
              </a:r>
            </a:p>
          </p:txBody>
        </p:sp>
        <p:sp>
          <p:nvSpPr>
            <p:cNvPr id="51" name="Metin kutusu 50"/>
            <p:cNvSpPr txBox="1"/>
            <p:nvPr/>
          </p:nvSpPr>
          <p:spPr>
            <a:xfrm>
              <a:off x="4538883" y="2581046"/>
              <a:ext cx="3023872" cy="71548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52" name="Metin kutusu 51"/>
            <p:cNvSpPr txBox="1"/>
            <p:nvPr/>
          </p:nvSpPr>
          <p:spPr>
            <a:xfrm>
              <a:off x="2522645" y="3698883"/>
              <a:ext cx="2146132" cy="69208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İkincilik</a:t>
              </a:r>
            </a:p>
          </p:txBody>
        </p:sp>
        <p:sp>
          <p:nvSpPr>
            <p:cNvPr id="53" name="Metin kutusu 52"/>
            <p:cNvSpPr txBox="1"/>
            <p:nvPr/>
          </p:nvSpPr>
          <p:spPr>
            <a:xfrm>
              <a:off x="4762581" y="3744179"/>
              <a:ext cx="3194616" cy="71548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750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54" name="Metin kutusu 53"/>
            <p:cNvSpPr txBox="1"/>
            <p:nvPr/>
          </p:nvSpPr>
          <p:spPr>
            <a:xfrm>
              <a:off x="2522645" y="4862753"/>
              <a:ext cx="2682055" cy="69208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Üçüncülük</a:t>
              </a:r>
            </a:p>
          </p:txBody>
        </p:sp>
        <p:sp>
          <p:nvSpPr>
            <p:cNvPr id="55" name="Metin kutusu 54"/>
            <p:cNvSpPr txBox="1"/>
            <p:nvPr/>
          </p:nvSpPr>
          <p:spPr>
            <a:xfrm>
              <a:off x="4819405" y="4848466"/>
              <a:ext cx="3194617" cy="71548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grpSp>
      <p:grpSp>
        <p:nvGrpSpPr>
          <p:cNvPr id="56" name="Grup 55"/>
          <p:cNvGrpSpPr/>
          <p:nvPr/>
        </p:nvGrpSpPr>
        <p:grpSpPr>
          <a:xfrm>
            <a:off x="5722794" y="2911063"/>
            <a:ext cx="6603944" cy="2340926"/>
            <a:chOff x="1403649" y="2604972"/>
            <a:chExt cx="6267120" cy="3096451"/>
          </a:xfrm>
        </p:grpSpPr>
        <p:pic>
          <p:nvPicPr>
            <p:cNvPr id="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412038"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Metin kutusu 57"/>
            <p:cNvSpPr txBox="1"/>
            <p:nvPr/>
          </p:nvSpPr>
          <p:spPr>
            <a:xfrm>
              <a:off x="4519030" y="2604972"/>
              <a:ext cx="3023873" cy="71548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750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59" name="Metin kutusu 58"/>
            <p:cNvSpPr txBox="1"/>
            <p:nvPr/>
          </p:nvSpPr>
          <p:spPr>
            <a:xfrm>
              <a:off x="4450362" y="3723573"/>
              <a:ext cx="3194616" cy="71548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60" name="Metin kutusu 59"/>
            <p:cNvSpPr txBox="1"/>
            <p:nvPr/>
          </p:nvSpPr>
          <p:spPr>
            <a:xfrm>
              <a:off x="4476153" y="4820048"/>
              <a:ext cx="3194616" cy="715487"/>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grpSp>
      <p:sp>
        <p:nvSpPr>
          <p:cNvPr id="62" name="Metin kutusu 61"/>
          <p:cNvSpPr txBox="1"/>
          <p:nvPr/>
        </p:nvSpPr>
        <p:spPr>
          <a:xfrm>
            <a:off x="6816766" y="2916005"/>
            <a:ext cx="1800607" cy="523220"/>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Birincilik</a:t>
            </a:r>
          </a:p>
        </p:txBody>
      </p:sp>
      <p:sp>
        <p:nvSpPr>
          <p:cNvPr id="63" name="Metin kutusu 62"/>
          <p:cNvSpPr txBox="1"/>
          <p:nvPr/>
        </p:nvSpPr>
        <p:spPr>
          <a:xfrm>
            <a:off x="6894614" y="3738063"/>
            <a:ext cx="1681068" cy="523220"/>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İkincilik</a:t>
            </a:r>
          </a:p>
        </p:txBody>
      </p:sp>
      <p:sp>
        <p:nvSpPr>
          <p:cNvPr id="64" name="Metin kutusu 63"/>
          <p:cNvSpPr txBox="1"/>
          <p:nvPr/>
        </p:nvSpPr>
        <p:spPr>
          <a:xfrm>
            <a:off x="6832394" y="4609671"/>
            <a:ext cx="2100858" cy="523220"/>
          </a:xfrm>
          <a:prstGeom prst="rect">
            <a:avLst/>
          </a:prstGeom>
          <a:noFill/>
        </p:spPr>
        <p:txBody>
          <a:bodyPr wrap="square" rtlCol="0">
            <a:spAutoFit/>
          </a:bodyPr>
          <a:lstStyle/>
          <a:p>
            <a:r>
              <a:rPr lang="tr-TR" sz="2800" b="1" dirty="0">
                <a:solidFill>
                  <a:schemeClr val="bg1"/>
                </a:solidFill>
                <a:latin typeface="Arial" panose="020B0604020202020204" pitchFamily="34" charset="0"/>
                <a:cs typeface="Arial" panose="020B0604020202020204" pitchFamily="34" charset="0"/>
              </a:rPr>
              <a:t>Üçüncülük</a:t>
            </a:r>
          </a:p>
        </p:txBody>
      </p:sp>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26" name="Metin kutusu 25"/>
          <p:cNvSpPr txBox="1"/>
          <p:nvPr/>
        </p:nvSpPr>
        <p:spPr>
          <a:xfrm>
            <a:off x="1638300" y="5904011"/>
            <a:ext cx="9105900" cy="400110"/>
          </a:xfrm>
          <a:prstGeom prst="rect">
            <a:avLst/>
          </a:prstGeom>
          <a:noFill/>
        </p:spPr>
        <p:txBody>
          <a:bodyPr wrap="square" rtlCol="0">
            <a:spAutoFit/>
          </a:bodyPr>
          <a:lstStyle/>
          <a:p>
            <a:pPr algn="ctr"/>
            <a:r>
              <a:rPr lang="tr-TR" sz="2000" b="1" dirty="0" smtClean="0">
                <a:solidFill>
                  <a:srgbClr val="C00000"/>
                </a:solidFill>
                <a:latin typeface="Arial" panose="020B0604020202020204" pitchFamily="34" charset="0"/>
                <a:cs typeface="Arial" panose="020B0604020202020204" pitchFamily="34" charset="0"/>
              </a:rPr>
              <a:t>Ödül miktarları, 2022 yılı için güncellenecektir.</a:t>
            </a:r>
            <a:endParaRPr lang="tr-TR"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100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17</a:t>
            </a:fld>
            <a:endParaRPr lang="tr-TR" dirty="0"/>
          </a:p>
        </p:txBody>
      </p:sp>
      <p:sp>
        <p:nvSpPr>
          <p:cNvPr id="5" name="1 Başlık"/>
          <p:cNvSpPr txBox="1">
            <a:spLocks/>
          </p:cNvSpPr>
          <p:nvPr/>
        </p:nvSpPr>
        <p:spPr bwMode="auto">
          <a:xfrm>
            <a:off x="2394996" y="645539"/>
            <a:ext cx="67125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defRPr/>
            </a:pPr>
            <a:r>
              <a:rPr lang="tr-TR" sz="2800" dirty="0" smtClean="0">
                <a:solidFill>
                  <a:srgbClr val="7030A0"/>
                </a:solidFill>
                <a:latin typeface="Arial" panose="020B0604020202020204" pitchFamily="34" charset="0"/>
                <a:cs typeface="Arial" panose="020B0604020202020204" pitchFamily="34" charset="0"/>
              </a:rPr>
              <a:t>FİNAL YARIŞMASINDA </a:t>
            </a:r>
          </a:p>
          <a:p>
            <a:pPr algn="ctr">
              <a:defRPr/>
            </a:pPr>
            <a:r>
              <a:rPr lang="tr-TR" sz="2800" dirty="0" smtClean="0">
                <a:solidFill>
                  <a:srgbClr val="7030A0"/>
                </a:solidFill>
                <a:latin typeface="Arial" panose="020B0604020202020204" pitchFamily="34" charset="0"/>
                <a:cs typeface="Arial" panose="020B0604020202020204" pitchFamily="34" charset="0"/>
              </a:rPr>
              <a:t>DERECELERE VERİLEN ÖDÜLLER</a:t>
            </a:r>
            <a:endParaRPr lang="tr-TR" sz="2800" dirty="0">
              <a:solidFill>
                <a:srgbClr val="7030A0"/>
              </a:solidFill>
              <a:latin typeface="Arial" panose="020B0604020202020204" pitchFamily="34" charset="0"/>
              <a:cs typeface="Arial" panose="020B0604020202020204" pitchFamily="34" charset="0"/>
            </a:endParaRPr>
          </a:p>
        </p:txBody>
      </p:sp>
      <p:sp>
        <p:nvSpPr>
          <p:cNvPr id="6" name="Metin kutusu 5"/>
          <p:cNvSpPr txBox="1"/>
          <p:nvPr/>
        </p:nvSpPr>
        <p:spPr>
          <a:xfrm>
            <a:off x="1587857" y="1515845"/>
            <a:ext cx="2985217"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Öğrenci Ödülleri</a:t>
            </a:r>
          </a:p>
          <a:p>
            <a:pPr algn="ctr"/>
            <a:r>
              <a:rPr lang="tr-TR" sz="2800" b="1" dirty="0" smtClean="0">
                <a:latin typeface="Arial" panose="020B0604020202020204" pitchFamily="34" charset="0"/>
                <a:cs typeface="Arial" panose="020B0604020202020204" pitchFamily="34" charset="0"/>
              </a:rPr>
              <a:t>(Proje </a:t>
            </a:r>
            <a:r>
              <a:rPr lang="tr-TR" sz="2800" b="1" dirty="0">
                <a:latin typeface="Arial" panose="020B0604020202020204" pitchFamily="34" charset="0"/>
                <a:cs typeface="Arial" panose="020B0604020202020204" pitchFamily="34" charset="0"/>
              </a:rPr>
              <a:t>Başı)</a:t>
            </a:r>
          </a:p>
        </p:txBody>
      </p:sp>
      <p:sp>
        <p:nvSpPr>
          <p:cNvPr id="7" name="Metin kutusu 6"/>
          <p:cNvSpPr txBox="1"/>
          <p:nvPr/>
        </p:nvSpPr>
        <p:spPr>
          <a:xfrm>
            <a:off x="6699980" y="1522671"/>
            <a:ext cx="3240360" cy="954107"/>
          </a:xfrm>
          <a:prstGeom prst="rect">
            <a:avLst/>
          </a:prstGeom>
          <a:noFill/>
        </p:spPr>
        <p:txBody>
          <a:bodyPr wrap="square" rtlCol="0">
            <a:spAutoFit/>
          </a:bodyPr>
          <a:lstStyle/>
          <a:p>
            <a:pPr algn="ctr"/>
            <a:r>
              <a:rPr lang="tr-TR" sz="2800" b="1" dirty="0">
                <a:latin typeface="Arial" panose="020B0604020202020204" pitchFamily="34" charset="0"/>
                <a:cs typeface="Arial" panose="020B0604020202020204" pitchFamily="34" charset="0"/>
              </a:rPr>
              <a:t>Danışman Ödülleri</a:t>
            </a:r>
          </a:p>
        </p:txBody>
      </p:sp>
      <p:grpSp>
        <p:nvGrpSpPr>
          <p:cNvPr id="8" name="Grup 7"/>
          <p:cNvGrpSpPr/>
          <p:nvPr/>
        </p:nvGrpSpPr>
        <p:grpSpPr>
          <a:xfrm>
            <a:off x="147782" y="2625288"/>
            <a:ext cx="5939966" cy="2339694"/>
            <a:chOff x="1403649" y="2605778"/>
            <a:chExt cx="6264024" cy="3095645"/>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Metin kutusu 9"/>
            <p:cNvSpPr txBox="1"/>
            <p:nvPr/>
          </p:nvSpPr>
          <p:spPr>
            <a:xfrm>
              <a:off x="2428640" y="2633456"/>
              <a:ext cx="2146130" cy="126237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Birincilik</a:t>
              </a:r>
            </a:p>
          </p:txBody>
        </p:sp>
        <p:sp>
          <p:nvSpPr>
            <p:cNvPr id="11" name="Metin kutusu 10"/>
            <p:cNvSpPr txBox="1"/>
            <p:nvPr/>
          </p:nvSpPr>
          <p:spPr>
            <a:xfrm>
              <a:off x="4411190" y="2605778"/>
              <a:ext cx="3176014" cy="715488"/>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12" name="Metin kutusu 11"/>
            <p:cNvSpPr txBox="1"/>
            <p:nvPr/>
          </p:nvSpPr>
          <p:spPr>
            <a:xfrm>
              <a:off x="2428639" y="3679343"/>
              <a:ext cx="2146132" cy="692087"/>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İkincilik</a:t>
              </a:r>
            </a:p>
          </p:txBody>
        </p:sp>
        <p:sp>
          <p:nvSpPr>
            <p:cNvPr id="13" name="Metin kutusu 12"/>
            <p:cNvSpPr txBox="1"/>
            <p:nvPr/>
          </p:nvSpPr>
          <p:spPr>
            <a:xfrm>
              <a:off x="4407251" y="3685835"/>
              <a:ext cx="3194616" cy="715488"/>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3.250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14" name="Metin kutusu 13"/>
            <p:cNvSpPr txBox="1"/>
            <p:nvPr/>
          </p:nvSpPr>
          <p:spPr>
            <a:xfrm>
              <a:off x="2432432" y="4831506"/>
              <a:ext cx="2682056" cy="692271"/>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Üçüncülük</a:t>
              </a:r>
            </a:p>
          </p:txBody>
        </p:sp>
        <p:sp>
          <p:nvSpPr>
            <p:cNvPr id="15" name="Metin kutusu 14"/>
            <p:cNvSpPr txBox="1"/>
            <p:nvPr/>
          </p:nvSpPr>
          <p:spPr>
            <a:xfrm>
              <a:off x="4473057" y="4822425"/>
              <a:ext cx="3194616" cy="692271"/>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grpSp>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5203966"/>
            <a:ext cx="5175975" cy="53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Metin kutusu 16"/>
          <p:cNvSpPr txBox="1"/>
          <p:nvPr/>
        </p:nvSpPr>
        <p:spPr>
          <a:xfrm>
            <a:off x="1206799" y="5172636"/>
            <a:ext cx="2100858" cy="523220"/>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Teşvik</a:t>
            </a:r>
            <a:endPar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Metin kutusu 17"/>
          <p:cNvSpPr txBox="1"/>
          <p:nvPr/>
        </p:nvSpPr>
        <p:spPr>
          <a:xfrm>
            <a:off x="3058400" y="5164183"/>
            <a:ext cx="2502347" cy="523220"/>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grpSp>
        <p:nvGrpSpPr>
          <p:cNvPr id="19" name="Grup 18"/>
          <p:cNvGrpSpPr/>
          <p:nvPr/>
        </p:nvGrpSpPr>
        <p:grpSpPr>
          <a:xfrm>
            <a:off x="6041917" y="2662744"/>
            <a:ext cx="6004506" cy="2346569"/>
            <a:chOff x="1403649" y="2596681"/>
            <a:chExt cx="6346998" cy="3104742"/>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2649054"/>
              <a:ext cx="5849160"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Metin kutusu 20"/>
            <p:cNvSpPr txBox="1"/>
            <p:nvPr/>
          </p:nvSpPr>
          <p:spPr>
            <a:xfrm>
              <a:off x="2497995" y="2596681"/>
              <a:ext cx="2146130" cy="692272"/>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Birincilik</a:t>
              </a:r>
            </a:p>
          </p:txBody>
        </p:sp>
        <p:sp>
          <p:nvSpPr>
            <p:cNvPr id="22" name="Metin kutusu 21"/>
            <p:cNvSpPr txBox="1"/>
            <p:nvPr/>
          </p:nvSpPr>
          <p:spPr>
            <a:xfrm>
              <a:off x="4499752" y="2605525"/>
              <a:ext cx="3176014" cy="715488"/>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3.500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23" name="Metin kutusu 22"/>
            <p:cNvSpPr txBox="1"/>
            <p:nvPr/>
          </p:nvSpPr>
          <p:spPr>
            <a:xfrm>
              <a:off x="2497993" y="3703867"/>
              <a:ext cx="2146132" cy="692086"/>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İkincilik</a:t>
              </a:r>
            </a:p>
          </p:txBody>
        </p:sp>
        <p:sp>
          <p:nvSpPr>
            <p:cNvPr id="24" name="Metin kutusu 23"/>
            <p:cNvSpPr txBox="1"/>
            <p:nvPr/>
          </p:nvSpPr>
          <p:spPr>
            <a:xfrm>
              <a:off x="4499752" y="3713317"/>
              <a:ext cx="3194616" cy="715488"/>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2.750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sp>
          <p:nvSpPr>
            <p:cNvPr id="25" name="Metin kutusu 24"/>
            <p:cNvSpPr txBox="1"/>
            <p:nvPr/>
          </p:nvSpPr>
          <p:spPr>
            <a:xfrm>
              <a:off x="2470812" y="4882444"/>
              <a:ext cx="2682056" cy="692272"/>
            </a:xfrm>
            <a:prstGeom prst="rect">
              <a:avLst/>
            </a:prstGeom>
            <a:noFill/>
          </p:spPr>
          <p:txBody>
            <a:bodyPr wrap="square" rtlCol="0">
              <a:spAutoFit/>
            </a:bodyPr>
            <a:lstStyle/>
            <a:p>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Üçüncülük</a:t>
              </a:r>
            </a:p>
          </p:txBody>
        </p:sp>
        <p:sp>
          <p:nvSpPr>
            <p:cNvPr id="26" name="Metin kutusu 25"/>
            <p:cNvSpPr txBox="1"/>
            <p:nvPr/>
          </p:nvSpPr>
          <p:spPr>
            <a:xfrm>
              <a:off x="4556031" y="4854815"/>
              <a:ext cx="3194616" cy="692272"/>
            </a:xfrm>
            <a:prstGeom prst="rect">
              <a:avLst/>
            </a:prstGeom>
            <a:noFill/>
          </p:spPr>
          <p:txBody>
            <a:bodyPr wrap="square" rtlCol="0">
              <a:spAutoFit/>
            </a:bodyPr>
            <a:lstStyle/>
            <a:p>
              <a:r>
                <a:rPr lang="tr-TR"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2.250 </a:t>
              </a:r>
              <a:r>
                <a:rPr lang="tr-T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a:t>
              </a:r>
            </a:p>
          </p:txBody>
        </p:sp>
      </p:grpSp>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918" y="5248298"/>
            <a:ext cx="5448118" cy="53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Metin kutusu 27"/>
          <p:cNvSpPr txBox="1"/>
          <p:nvPr/>
        </p:nvSpPr>
        <p:spPr>
          <a:xfrm>
            <a:off x="7077209" y="5203966"/>
            <a:ext cx="1392714" cy="523220"/>
          </a:xfrm>
          <a:prstGeom prst="rect">
            <a:avLst/>
          </a:prstGeom>
          <a:noFill/>
        </p:spPr>
        <p:txBody>
          <a:bodyPr wrap="square" rtlCol="0">
            <a:spAutoFit/>
          </a:bodyPr>
          <a:lstStyle/>
          <a:p>
            <a:r>
              <a:rPr lang="tr-TR" sz="2800" b="1" dirty="0" smtClean="0">
                <a:solidFill>
                  <a:schemeClr val="bg1"/>
                </a:solidFill>
                <a:latin typeface="Arial" panose="020B0604020202020204" pitchFamily="34" charset="0"/>
                <a:cs typeface="Arial" panose="020B0604020202020204" pitchFamily="34" charset="0"/>
              </a:rPr>
              <a:t>Teşvik</a:t>
            </a:r>
            <a:endParaRPr lang="tr-TR" sz="2800" b="1" dirty="0">
              <a:solidFill>
                <a:schemeClr val="bg1"/>
              </a:solidFill>
              <a:latin typeface="Arial" panose="020B0604020202020204" pitchFamily="34" charset="0"/>
              <a:cs typeface="Arial" panose="020B0604020202020204" pitchFamily="34" charset="0"/>
            </a:endParaRPr>
          </a:p>
        </p:txBody>
      </p:sp>
      <p:sp>
        <p:nvSpPr>
          <p:cNvPr id="29" name="Metin kutusu 28"/>
          <p:cNvSpPr txBox="1"/>
          <p:nvPr/>
        </p:nvSpPr>
        <p:spPr>
          <a:xfrm>
            <a:off x="8991864" y="5214645"/>
            <a:ext cx="2958076" cy="523220"/>
          </a:xfrm>
          <a:prstGeom prst="rect">
            <a:avLst/>
          </a:prstGeom>
          <a:noFill/>
        </p:spPr>
        <p:txBody>
          <a:bodyPr wrap="square" rtlCol="0">
            <a:spAutoFit/>
          </a:bodyPr>
          <a:lstStyle/>
          <a:p>
            <a:r>
              <a:rPr lang="tr-TR" sz="2800" b="1" dirty="0" smtClean="0">
                <a:solidFill>
                  <a:schemeClr val="bg1"/>
                </a:solidFill>
                <a:latin typeface="Arial" panose="020B0604020202020204" pitchFamily="34" charset="0"/>
                <a:cs typeface="Arial" panose="020B0604020202020204" pitchFamily="34" charset="0"/>
              </a:rPr>
              <a:t>1.750 </a:t>
            </a:r>
            <a:r>
              <a:rPr lang="tr-TR" sz="2800" b="1" dirty="0">
                <a:solidFill>
                  <a:schemeClr val="bg1"/>
                </a:solidFill>
                <a:latin typeface="Arial" panose="020B0604020202020204" pitchFamily="34" charset="0"/>
                <a:cs typeface="Arial" panose="020B0604020202020204" pitchFamily="34" charset="0"/>
              </a:rPr>
              <a:t>TL</a:t>
            </a:r>
          </a:p>
        </p:txBody>
      </p:sp>
      <p:sp>
        <p:nvSpPr>
          <p:cNvPr id="30"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smtClean="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33" name="Resim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
        <p:nvSpPr>
          <p:cNvPr id="31" name="Metin kutusu 30"/>
          <p:cNvSpPr txBox="1"/>
          <p:nvPr/>
        </p:nvSpPr>
        <p:spPr>
          <a:xfrm>
            <a:off x="1685194" y="5931720"/>
            <a:ext cx="9105900" cy="400110"/>
          </a:xfrm>
          <a:prstGeom prst="rect">
            <a:avLst/>
          </a:prstGeom>
          <a:noFill/>
        </p:spPr>
        <p:txBody>
          <a:bodyPr wrap="square" rtlCol="0">
            <a:spAutoFit/>
          </a:bodyPr>
          <a:lstStyle/>
          <a:p>
            <a:pPr algn="ctr"/>
            <a:r>
              <a:rPr lang="tr-TR" sz="2000" b="1" dirty="0" smtClean="0">
                <a:solidFill>
                  <a:srgbClr val="C00000"/>
                </a:solidFill>
                <a:latin typeface="Arial" panose="020B0604020202020204" pitchFamily="34" charset="0"/>
                <a:cs typeface="Arial" panose="020B0604020202020204" pitchFamily="34" charset="0"/>
              </a:rPr>
              <a:t>Ödül miktarları, 2022 yılı için güncellenecektir.</a:t>
            </a:r>
            <a:endParaRPr lang="tr-TR"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248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18</a:t>
            </a:fld>
            <a:endParaRPr lang="tr-T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Dikdörtgen 7"/>
          <p:cNvSpPr/>
          <p:nvPr/>
        </p:nvSpPr>
        <p:spPr>
          <a:xfrm>
            <a:off x="1242132" y="592147"/>
            <a:ext cx="9631536" cy="820225"/>
          </a:xfrm>
          <a:prstGeom prst="rect">
            <a:avLst/>
          </a:prstGeom>
        </p:spPr>
        <p:txBody>
          <a:bodyPr wrap="square">
            <a:spAutoFit/>
          </a:bodyPr>
          <a:lstStyle/>
          <a:p>
            <a:pPr>
              <a:lnSpc>
                <a:spcPct val="90000"/>
              </a:lnSpc>
              <a:spcBef>
                <a:spcPts val="1000"/>
              </a:spcBef>
            </a:pPr>
            <a:r>
              <a:rPr lang="tr-TR" sz="2400" b="1" dirty="0" smtClean="0">
                <a:solidFill>
                  <a:srgbClr val="7030A0"/>
                </a:solidFill>
                <a:latin typeface="Arial" panose="020B0604020202020204" pitchFamily="34" charset="0"/>
                <a:cs typeface="Arial" panose="020B0604020202020204" pitchFamily="34" charset="0"/>
              </a:rPr>
              <a:t>BAŞVURU SAYILARI</a:t>
            </a:r>
          </a:p>
          <a:p>
            <a:pPr algn="just">
              <a:lnSpc>
                <a:spcPct val="115000"/>
              </a:lnSpc>
              <a:spcBef>
                <a:spcPts val="600"/>
              </a:spcBef>
              <a:spcAft>
                <a:spcPts val="600"/>
              </a:spcAft>
            </a:pPr>
            <a:r>
              <a:rPr lang="tr-TR" b="1" dirty="0" smtClean="0">
                <a:latin typeface="Arial" panose="020B0604020202020204" pitchFamily="34" charset="0"/>
                <a:cs typeface="Arial" panose="020B0604020202020204" pitchFamily="34" charset="0"/>
              </a:rPr>
              <a:t>Yarışmaya 2021 yılında 18.792 </a:t>
            </a:r>
            <a:r>
              <a:rPr lang="tr-TR" b="1" dirty="0">
                <a:latin typeface="Arial" panose="020B0604020202020204" pitchFamily="34" charset="0"/>
                <a:cs typeface="Arial" panose="020B0604020202020204" pitchFamily="34" charset="0"/>
              </a:rPr>
              <a:t>öğrencinin hazırladığı </a:t>
            </a:r>
            <a:r>
              <a:rPr lang="tr-TR" b="1" dirty="0" smtClean="0">
                <a:latin typeface="Arial" panose="020B0604020202020204" pitchFamily="34" charset="0"/>
                <a:cs typeface="Arial" panose="020B0604020202020204" pitchFamily="34" charset="0"/>
              </a:rPr>
              <a:t>15.674 </a:t>
            </a:r>
            <a:r>
              <a:rPr lang="tr-TR" b="1" dirty="0">
                <a:latin typeface="Arial" panose="020B0604020202020204" pitchFamily="34" charset="0"/>
                <a:cs typeface="Arial" panose="020B0604020202020204" pitchFamily="34" charset="0"/>
              </a:rPr>
              <a:t>proje </a:t>
            </a:r>
            <a:r>
              <a:rPr lang="tr-TR" b="1" dirty="0" smtClean="0">
                <a:latin typeface="Arial" panose="020B0604020202020204" pitchFamily="34" charset="0"/>
                <a:cs typeface="Arial" panose="020B0604020202020204" pitchFamily="34" charset="0"/>
              </a:rPr>
              <a:t>başvurusu alınmıştır.</a:t>
            </a:r>
            <a:endParaRPr lang="tr-TR" b="1"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graphicFrame>
        <p:nvGraphicFramePr>
          <p:cNvPr id="9" name="2 Grafik">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35749848"/>
              </p:ext>
            </p:extLst>
          </p:nvPr>
        </p:nvGraphicFramePr>
        <p:xfrm>
          <a:off x="1605972" y="1382219"/>
          <a:ext cx="8903856" cy="4910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276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19</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5" name="Resim 4"/>
          <p:cNvPicPr>
            <a:picLocks noChangeAspect="1"/>
          </p:cNvPicPr>
          <p:nvPr/>
        </p:nvPicPr>
        <p:blipFill>
          <a:blip r:embed="rId3"/>
          <a:stretch>
            <a:fillRect/>
          </a:stretch>
        </p:blipFill>
        <p:spPr>
          <a:xfrm>
            <a:off x="-23377" y="622300"/>
            <a:ext cx="12309686" cy="5367020"/>
          </a:xfrm>
          <a:prstGeom prst="rect">
            <a:avLst/>
          </a:prstGeom>
        </p:spPr>
      </p:pic>
    </p:spTree>
    <p:extLst>
      <p:ext uri="{BB962C8B-B14F-4D97-AF65-F5344CB8AC3E}">
        <p14:creationId xmlns:p14="http://schemas.microsoft.com/office/powerpoint/2010/main" val="127953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2</a:t>
            </a:fld>
            <a:endParaRPr lang="tr-TR"/>
          </a:p>
        </p:txBody>
      </p:sp>
      <p:sp>
        <p:nvSpPr>
          <p:cNvPr id="6"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smtClean="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Dikdörtgen 6"/>
          <p:cNvSpPr/>
          <p:nvPr/>
        </p:nvSpPr>
        <p:spPr>
          <a:xfrm>
            <a:off x="183450" y="645074"/>
            <a:ext cx="2690801" cy="400110"/>
          </a:xfrm>
          <a:prstGeom prst="rect">
            <a:avLst/>
          </a:prstGeom>
        </p:spPr>
        <p:txBody>
          <a:bodyPr wrap="none">
            <a:spAutoFit/>
          </a:bodyPr>
          <a:lstStyle/>
          <a:p>
            <a:r>
              <a:rPr lang="tr-TR" sz="2000" b="1" dirty="0" smtClean="0">
                <a:solidFill>
                  <a:srgbClr val="7030A0"/>
                </a:solidFill>
                <a:latin typeface="Arial" panose="020B0604020202020204" pitchFamily="34" charset="0"/>
                <a:ea typeface="Calibri" panose="020F0502020204030204" pitchFamily="34" charset="0"/>
                <a:cs typeface="Arial" panose="020B0604020202020204" pitchFamily="34" charset="0"/>
              </a:rPr>
              <a:t>YARIŞMANIN AMACI</a:t>
            </a:r>
            <a:endParaRPr lang="tr-TR" sz="2000" b="1" dirty="0">
              <a:solidFill>
                <a:srgbClr val="7030A0"/>
              </a:solidFill>
              <a:latin typeface="Arial" panose="020B0604020202020204" pitchFamily="34" charset="0"/>
              <a:cs typeface="Arial" panose="020B0604020202020204" pitchFamily="34" charset="0"/>
            </a:endParaRPr>
          </a:p>
        </p:txBody>
      </p:sp>
      <p:sp>
        <p:nvSpPr>
          <p:cNvPr id="8" name="Dikdörtgen 7"/>
          <p:cNvSpPr/>
          <p:nvPr/>
        </p:nvSpPr>
        <p:spPr>
          <a:xfrm>
            <a:off x="183450" y="1110559"/>
            <a:ext cx="11367484" cy="1366528"/>
          </a:xfrm>
          <a:prstGeom prst="rect">
            <a:avLst/>
          </a:prstGeom>
        </p:spPr>
        <p:txBody>
          <a:bodyPr wrap="square">
            <a:spAutoFit/>
          </a:bodyPr>
          <a:lstStyle/>
          <a:p>
            <a:pPr marR="20320" algn="just">
              <a:lnSpc>
                <a:spcPct val="115000"/>
              </a:lnSpc>
              <a:spcBef>
                <a:spcPts val="600"/>
              </a:spcBef>
              <a:spcAft>
                <a:spcPts val="1000"/>
              </a:spcAft>
              <a:buClr>
                <a:srgbClr val="B31217"/>
              </a:buClr>
            </a:pPr>
            <a:r>
              <a:rPr lang="tr-TR" dirty="0" smtClean="0">
                <a:latin typeface="Arial" panose="020B0604020202020204" pitchFamily="34" charset="0"/>
                <a:ea typeface="Arial" panose="020B0604020202020204" pitchFamily="34" charset="0"/>
              </a:rPr>
              <a:t>Ortaokul öğrenimine </a:t>
            </a:r>
            <a:r>
              <a:rPr lang="tr-TR" dirty="0">
                <a:latin typeface="Arial" panose="020B0604020202020204" pitchFamily="34" charset="0"/>
                <a:ea typeface="Arial" panose="020B0604020202020204" pitchFamily="34" charset="0"/>
              </a:rPr>
              <a:t>devam etmekte olan öğrencileri temel, sosyal ve uygulamalı bilim alanlarında çalışmalar yapmaya teşvik etmek, çalışmalarını yönlendirmek ve bilimsel gelişmelerine katkıda bulunmak amacıyla TÜBİTAK, Bilim İnsanı Destek Programları Başkanlığı’nca </a:t>
            </a:r>
            <a:r>
              <a:rPr lang="tr-TR" dirty="0" smtClean="0">
                <a:latin typeface="Arial" panose="020B0604020202020204" pitchFamily="34" charset="0"/>
                <a:ea typeface="Arial" panose="020B0604020202020204" pitchFamily="34" charset="0"/>
              </a:rPr>
              <a:t>ORTAOKUL </a:t>
            </a:r>
            <a:r>
              <a:rPr lang="tr-TR" dirty="0">
                <a:latin typeface="Arial" panose="020B0604020202020204" pitchFamily="34" charset="0"/>
                <a:ea typeface="Arial" panose="020B0604020202020204" pitchFamily="34" charset="0"/>
              </a:rPr>
              <a:t>ÖĞRENCİLERİ ARAŞTIRMA PROJELERİ YARIŞMASI her yıl </a:t>
            </a:r>
            <a:r>
              <a:rPr lang="tr-TR" dirty="0" smtClean="0">
                <a:latin typeface="Arial" panose="020B0604020202020204" pitchFamily="34" charset="0"/>
                <a:ea typeface="Arial" panose="020B0604020202020204" pitchFamily="34" charset="0"/>
              </a:rPr>
              <a:t>düzenlenmektedir.</a:t>
            </a:r>
            <a:endParaRPr lang="tr-TR" dirty="0">
              <a:latin typeface="Arial" panose="020B0604020202020204" pitchFamily="34" charset="0"/>
              <a:ea typeface="Arial" panose="020B0604020202020204" pitchFamily="34" charset="0"/>
            </a:endParaRPr>
          </a:p>
        </p:txBody>
      </p:sp>
      <p:sp>
        <p:nvSpPr>
          <p:cNvPr id="10" name="Dikdörtgen 9"/>
          <p:cNvSpPr/>
          <p:nvPr/>
        </p:nvSpPr>
        <p:spPr>
          <a:xfrm>
            <a:off x="183450" y="2568518"/>
            <a:ext cx="4161909" cy="400110"/>
          </a:xfrm>
          <a:prstGeom prst="rect">
            <a:avLst/>
          </a:prstGeom>
        </p:spPr>
        <p:txBody>
          <a:bodyPr wrap="none">
            <a:spAutoFit/>
          </a:bodyPr>
          <a:lstStyle/>
          <a:p>
            <a:r>
              <a:rPr lang="tr-TR" sz="2000" b="1" dirty="0">
                <a:solidFill>
                  <a:srgbClr val="7030A0"/>
                </a:solidFill>
                <a:latin typeface="Arial" panose="020B0604020202020204" pitchFamily="34" charset="0"/>
                <a:ea typeface="Calibri" panose="020F0502020204030204" pitchFamily="34" charset="0"/>
                <a:cs typeface="Arial" panose="020B0604020202020204" pitchFamily="34" charset="0"/>
              </a:rPr>
              <a:t>BAŞVURU VE SERGİ TARİHLERİ</a:t>
            </a:r>
          </a:p>
        </p:txBody>
      </p:sp>
      <p:sp>
        <p:nvSpPr>
          <p:cNvPr id="11" name="Dikdörtgen 10"/>
          <p:cNvSpPr/>
          <p:nvPr/>
        </p:nvSpPr>
        <p:spPr>
          <a:xfrm>
            <a:off x="183450" y="2965347"/>
            <a:ext cx="11170350" cy="729430"/>
          </a:xfrm>
          <a:prstGeom prst="rect">
            <a:avLst/>
          </a:prstGeom>
        </p:spPr>
        <p:txBody>
          <a:bodyPr wrap="square">
            <a:spAutoFit/>
          </a:bodyPr>
          <a:lstStyle/>
          <a:p>
            <a:pPr marR="20320" algn="just">
              <a:lnSpc>
                <a:spcPct val="115000"/>
              </a:lnSpc>
              <a:spcBef>
                <a:spcPts val="600"/>
              </a:spcBef>
              <a:spcAft>
                <a:spcPts val="1000"/>
              </a:spcAft>
              <a:buClr>
                <a:srgbClr val="B31217"/>
              </a:buClr>
            </a:pPr>
            <a:r>
              <a:rPr lang="tr-TR" dirty="0">
                <a:latin typeface="Arial" panose="020B0604020202020204" pitchFamily="34" charset="0"/>
                <a:ea typeface="Arial" panose="020B0604020202020204" pitchFamily="34" charset="0"/>
              </a:rPr>
              <a:t>Yarışma için yılda bir kez başvuru alınır. Yarışma kapsamında önce 12 bölge merkezinde bölge sergisi düzenlenir, sonrasında final sergisi yapılır. </a:t>
            </a:r>
            <a:r>
              <a:rPr lang="tr-TR" dirty="0" smtClean="0">
                <a:latin typeface="Arial" panose="020B0604020202020204" pitchFamily="34" charset="0"/>
                <a:ea typeface="Arial" panose="020B0604020202020204" pitchFamily="34" charset="0"/>
              </a:rPr>
              <a:t>Aşağıdaki şekilde </a:t>
            </a:r>
            <a:r>
              <a:rPr lang="tr-TR" dirty="0">
                <a:latin typeface="Arial" panose="020B0604020202020204" pitchFamily="34" charset="0"/>
                <a:ea typeface="Arial" panose="020B0604020202020204" pitchFamily="34" charset="0"/>
              </a:rPr>
              <a:t>süreç özetlenmiştir.</a:t>
            </a:r>
            <a:endParaRPr lang="tr-TR" dirty="0">
              <a:effectLst/>
              <a:latin typeface="Arial" panose="020B0604020202020204" pitchFamily="34" charset="0"/>
              <a:ea typeface="Arial" panose="020B0604020202020204" pitchFamily="34" charset="0"/>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4" name="Resim 13" descr="\\bsk-depo\BIDEB-YARISMALAR\2204\1_liselerarasi_proje_yarismasi\2022\cagri_metinleri_rehberler\cagri_metinleri\gorseller\2204 -b.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63" y="3694777"/>
            <a:ext cx="9815563" cy="2650605"/>
          </a:xfrm>
          <a:prstGeom prst="rect">
            <a:avLst/>
          </a:prstGeom>
          <a:noFill/>
          <a:ln>
            <a:noFill/>
          </a:ln>
        </p:spPr>
      </p:pic>
    </p:spTree>
    <p:extLst>
      <p:ext uri="{BB962C8B-B14F-4D97-AF65-F5344CB8AC3E}">
        <p14:creationId xmlns:p14="http://schemas.microsoft.com/office/powerpoint/2010/main" val="3267498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04701" y="0"/>
            <a:ext cx="10515600" cy="466148"/>
          </a:xfrm>
        </p:spPr>
        <p:txBody>
          <a:bodyPr>
            <a:normAutofit fontScale="90000"/>
          </a:bodyPr>
          <a:lstStyle/>
          <a:p>
            <a:r>
              <a:rPr lang="tr-TR" dirty="0">
                <a:solidFill>
                  <a:schemeClr val="bg1"/>
                </a:solidFill>
              </a:rPr>
              <a:t>2021…</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47815403"/>
              </p:ext>
            </p:extLst>
          </p:nvPr>
        </p:nvGraphicFramePr>
        <p:xfrm>
          <a:off x="589402" y="598512"/>
          <a:ext cx="10515598" cy="5339579"/>
        </p:xfrm>
        <a:graphic>
          <a:graphicData uri="http://schemas.openxmlformats.org/drawingml/2006/table">
            <a:tbl>
              <a:tblPr/>
              <a:tblGrid>
                <a:gridCol w="1476456">
                  <a:extLst>
                    <a:ext uri="{9D8B030D-6E8A-4147-A177-3AD203B41FA5}">
                      <a16:colId xmlns:a16="http://schemas.microsoft.com/office/drawing/2014/main" val="2391363447"/>
                    </a:ext>
                  </a:extLst>
                </a:gridCol>
                <a:gridCol w="972277">
                  <a:extLst>
                    <a:ext uri="{9D8B030D-6E8A-4147-A177-3AD203B41FA5}">
                      <a16:colId xmlns:a16="http://schemas.microsoft.com/office/drawing/2014/main" val="1685610932"/>
                    </a:ext>
                  </a:extLst>
                </a:gridCol>
                <a:gridCol w="972277">
                  <a:extLst>
                    <a:ext uri="{9D8B030D-6E8A-4147-A177-3AD203B41FA5}">
                      <a16:colId xmlns:a16="http://schemas.microsoft.com/office/drawing/2014/main" val="2058701061"/>
                    </a:ext>
                  </a:extLst>
                </a:gridCol>
                <a:gridCol w="1154581">
                  <a:extLst>
                    <a:ext uri="{9D8B030D-6E8A-4147-A177-3AD203B41FA5}">
                      <a16:colId xmlns:a16="http://schemas.microsoft.com/office/drawing/2014/main" val="3994100489"/>
                    </a:ext>
                  </a:extLst>
                </a:gridCol>
                <a:gridCol w="972277">
                  <a:extLst>
                    <a:ext uri="{9D8B030D-6E8A-4147-A177-3AD203B41FA5}">
                      <a16:colId xmlns:a16="http://schemas.microsoft.com/office/drawing/2014/main" val="3557889443"/>
                    </a:ext>
                  </a:extLst>
                </a:gridCol>
                <a:gridCol w="972277">
                  <a:extLst>
                    <a:ext uri="{9D8B030D-6E8A-4147-A177-3AD203B41FA5}">
                      <a16:colId xmlns:a16="http://schemas.microsoft.com/office/drawing/2014/main" val="2760558196"/>
                    </a:ext>
                  </a:extLst>
                </a:gridCol>
                <a:gridCol w="1078622">
                  <a:extLst>
                    <a:ext uri="{9D8B030D-6E8A-4147-A177-3AD203B41FA5}">
                      <a16:colId xmlns:a16="http://schemas.microsoft.com/office/drawing/2014/main" val="1579472317"/>
                    </a:ext>
                  </a:extLst>
                </a:gridCol>
                <a:gridCol w="972277">
                  <a:extLst>
                    <a:ext uri="{9D8B030D-6E8A-4147-A177-3AD203B41FA5}">
                      <a16:colId xmlns:a16="http://schemas.microsoft.com/office/drawing/2014/main" val="2269759805"/>
                    </a:ext>
                  </a:extLst>
                </a:gridCol>
                <a:gridCol w="822327">
                  <a:extLst>
                    <a:ext uri="{9D8B030D-6E8A-4147-A177-3AD203B41FA5}">
                      <a16:colId xmlns:a16="http://schemas.microsoft.com/office/drawing/2014/main" val="720791103"/>
                    </a:ext>
                  </a:extLst>
                </a:gridCol>
                <a:gridCol w="1122227">
                  <a:extLst>
                    <a:ext uri="{9D8B030D-6E8A-4147-A177-3AD203B41FA5}">
                      <a16:colId xmlns:a16="http://schemas.microsoft.com/office/drawing/2014/main" val="4071531624"/>
                    </a:ext>
                  </a:extLst>
                </a:gridCol>
              </a:tblGrid>
              <a:tr h="331908">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8">
                  <a:txBody>
                    <a:bodyPr/>
                    <a:lstStyle/>
                    <a:p>
                      <a:pPr algn="ctr" fontAlgn="b"/>
                      <a:r>
                        <a:rPr lang="tr-TR" sz="1100" b="1" i="0" u="none" strike="noStrike" dirty="0">
                          <a:solidFill>
                            <a:srgbClr val="FF0000"/>
                          </a:solidFill>
                          <a:effectLst/>
                          <a:latin typeface="Calibri" panose="020F0502020204030204" pitchFamily="34" charset="0"/>
                        </a:rPr>
                        <a:t>ÖNDEĞERLENDİRMEYİ </a:t>
                      </a:r>
                      <a:r>
                        <a:rPr lang="tr-TR" sz="1100" b="1" i="0" u="none" strike="noStrike" dirty="0" smtClean="0">
                          <a:solidFill>
                            <a:srgbClr val="FF0000"/>
                          </a:solidFill>
                          <a:effectLst/>
                          <a:latin typeface="Calibri" panose="020F0502020204030204" pitchFamily="34" charset="0"/>
                        </a:rPr>
                        <a:t>GEÇEN (BÖLGE SERGİSİNE DAVET EDİLEN) </a:t>
                      </a:r>
                      <a:r>
                        <a:rPr lang="tr-TR" sz="1100" b="1" i="0" u="none" strike="noStrike" dirty="0">
                          <a:solidFill>
                            <a:srgbClr val="FF0000"/>
                          </a:solidFill>
                          <a:effectLst/>
                          <a:latin typeface="Calibri" panose="020F0502020204030204" pitchFamily="34" charset="0"/>
                        </a:rPr>
                        <a:t>PROJE SAYILARI</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0417917"/>
                  </a:ext>
                </a:extLst>
              </a:tr>
              <a:tr h="265527">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08805329"/>
                  </a:ext>
                </a:extLst>
              </a:tr>
              <a:tr h="35054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900" b="1" i="0" u="none" strike="noStrike">
                          <a:solidFill>
                            <a:srgbClr val="000000"/>
                          </a:solidFill>
                          <a:effectLst/>
                          <a:latin typeface="Calibri" panose="020F0502020204030204" pitchFamily="34" charset="0"/>
                        </a:rPr>
                        <a:t>VAN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BİTLİS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BATMAN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dirty="0">
                          <a:solidFill>
                            <a:srgbClr val="000000"/>
                          </a:solidFill>
                          <a:effectLst/>
                          <a:latin typeface="Calibri" panose="020F0502020204030204" pitchFamily="34" charset="0"/>
                        </a:rPr>
                        <a:t>SİİRT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AĞRI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HAKKARİ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ŞIRNAK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r>
                        <a:rPr lang="tr-TR" sz="900" b="1" i="0" u="none" strike="noStrike">
                          <a:solidFill>
                            <a:srgbClr val="000000"/>
                          </a:solidFill>
                          <a:effectLst/>
                          <a:latin typeface="Calibri" panose="020F0502020204030204" pitchFamily="34" charset="0"/>
                        </a:rPr>
                        <a:t>MUŞ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439815"/>
                  </a:ext>
                </a:extLst>
              </a:tr>
              <a:tr h="331908">
                <a:tc>
                  <a:txBody>
                    <a:bodyPr/>
                    <a:lstStyle/>
                    <a:p>
                      <a:pPr algn="l" fontAlgn="ctr"/>
                      <a:r>
                        <a:rPr lang="tr-TR" sz="1100" b="1" i="0" u="none" strike="noStrike">
                          <a:solidFill>
                            <a:srgbClr val="000000"/>
                          </a:solidFill>
                          <a:effectLst/>
                          <a:latin typeface="Calibri" panose="020F0502020204030204" pitchFamily="34" charset="0"/>
                        </a:rPr>
                        <a:t>BİYOLOJİ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825202"/>
                  </a:ext>
                </a:extLst>
              </a:tr>
              <a:tr h="331908">
                <a:tc>
                  <a:txBody>
                    <a:bodyPr/>
                    <a:lstStyle/>
                    <a:p>
                      <a:pPr algn="l" fontAlgn="ctr"/>
                      <a:r>
                        <a:rPr lang="tr-TR" sz="1100" b="1" i="0" u="none" strike="noStrike">
                          <a:solidFill>
                            <a:srgbClr val="000000"/>
                          </a:solidFill>
                          <a:effectLst/>
                          <a:latin typeface="Calibri" panose="020F0502020204030204" pitchFamily="34" charset="0"/>
                        </a:rPr>
                        <a:t>COĞRAFYA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414762"/>
                  </a:ext>
                </a:extLst>
              </a:tr>
              <a:tr h="331908">
                <a:tc>
                  <a:txBody>
                    <a:bodyPr/>
                    <a:lstStyle/>
                    <a:p>
                      <a:pPr algn="l" fontAlgn="ctr"/>
                      <a:r>
                        <a:rPr lang="tr-TR" sz="1100" b="1" i="0" u="none" strike="noStrike">
                          <a:solidFill>
                            <a:srgbClr val="000000"/>
                          </a:solidFill>
                          <a:effectLst/>
                          <a:latin typeface="Calibri" panose="020F0502020204030204" pitchFamily="34" charset="0"/>
                        </a:rPr>
                        <a:t>DEĞERLER EĞİTİMİ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5742873"/>
                  </a:ext>
                </a:extLst>
              </a:tr>
              <a:tr h="331908">
                <a:tc>
                  <a:txBody>
                    <a:bodyPr/>
                    <a:lstStyle/>
                    <a:p>
                      <a:pPr algn="l" fontAlgn="ctr"/>
                      <a:r>
                        <a:rPr lang="tr-TR" sz="1100" b="1" i="0" u="none" strike="noStrike">
                          <a:solidFill>
                            <a:srgbClr val="000000"/>
                          </a:solidFill>
                          <a:effectLst/>
                          <a:latin typeface="Calibri" panose="020F0502020204030204" pitchFamily="34" charset="0"/>
                        </a:rPr>
                        <a:t>FİZİK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865292"/>
                  </a:ext>
                </a:extLst>
              </a:tr>
              <a:tr h="331908">
                <a:tc>
                  <a:txBody>
                    <a:bodyPr/>
                    <a:lstStyle/>
                    <a:p>
                      <a:pPr algn="l" fontAlgn="ctr"/>
                      <a:r>
                        <a:rPr lang="tr-TR" sz="1100" b="1" i="0" u="none" strike="noStrike" dirty="0">
                          <a:solidFill>
                            <a:srgbClr val="000000"/>
                          </a:solidFill>
                          <a:effectLst/>
                          <a:latin typeface="Calibri" panose="020F0502020204030204" pitchFamily="34" charset="0"/>
                        </a:rPr>
                        <a:t>KİMYA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91515"/>
                  </a:ext>
                </a:extLst>
              </a:tr>
              <a:tr h="331908">
                <a:tc>
                  <a:txBody>
                    <a:bodyPr/>
                    <a:lstStyle/>
                    <a:p>
                      <a:pPr algn="l" fontAlgn="ctr"/>
                      <a:r>
                        <a:rPr lang="tr-TR" sz="1100" b="1" i="0" u="none" strike="noStrike">
                          <a:solidFill>
                            <a:srgbClr val="000000"/>
                          </a:solidFill>
                          <a:effectLst/>
                          <a:latin typeface="Calibri" panose="020F0502020204030204" pitchFamily="34" charset="0"/>
                        </a:rPr>
                        <a:t>MATEMATİK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052545"/>
                  </a:ext>
                </a:extLst>
              </a:tr>
              <a:tr h="331908">
                <a:tc>
                  <a:txBody>
                    <a:bodyPr/>
                    <a:lstStyle/>
                    <a:p>
                      <a:pPr algn="l" fontAlgn="ctr"/>
                      <a:r>
                        <a:rPr lang="tr-TR" sz="1100" b="1" i="0" u="none" strike="noStrike">
                          <a:solidFill>
                            <a:srgbClr val="000000"/>
                          </a:solidFill>
                          <a:effectLst/>
                          <a:latin typeface="Calibri" panose="020F050202020403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28678"/>
                  </a:ext>
                </a:extLst>
              </a:tr>
              <a:tr h="331908">
                <a:tc>
                  <a:txBody>
                    <a:bodyPr/>
                    <a:lstStyle/>
                    <a:p>
                      <a:pPr algn="l" fontAlgn="ctr"/>
                      <a:r>
                        <a:rPr lang="tr-TR" sz="1100" b="1" i="0" u="none" strike="noStrike">
                          <a:solidFill>
                            <a:srgbClr val="000000"/>
                          </a:solidFill>
                          <a:effectLst/>
                          <a:latin typeface="Calibri" panose="020F0502020204030204" pitchFamily="34" charset="0"/>
                        </a:rPr>
                        <a:t>TEKNOLOJİK TASARIM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711656"/>
                  </a:ext>
                </a:extLst>
              </a:tr>
              <a:tr h="331908">
                <a:tc>
                  <a:txBody>
                    <a:bodyPr/>
                    <a:lstStyle/>
                    <a:p>
                      <a:pPr algn="l" fontAlgn="ctr"/>
                      <a:r>
                        <a:rPr lang="tr-TR" sz="1100" b="1" i="0" u="none" strike="noStrike" dirty="0">
                          <a:solidFill>
                            <a:srgbClr val="000000"/>
                          </a:solidFill>
                          <a:effectLst/>
                          <a:latin typeface="Calibri" panose="020F0502020204030204" pitchFamily="34" charset="0"/>
                        </a:rPr>
                        <a:t>TÜRKÇE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17045"/>
                  </a:ext>
                </a:extLst>
              </a:tr>
              <a:tr h="331908">
                <a:tc>
                  <a:txBody>
                    <a:bodyPr/>
                    <a:lstStyle/>
                    <a:p>
                      <a:pPr algn="l" fontAlgn="ctr"/>
                      <a:r>
                        <a:rPr lang="tr-TR" sz="1100" b="1" i="0" u="none" strike="noStrike" dirty="0">
                          <a:solidFill>
                            <a:srgbClr val="000000"/>
                          </a:solidFill>
                          <a:effectLst/>
                          <a:latin typeface="Calibri" panose="020F0502020204030204" pitchFamily="34" charset="0"/>
                        </a:rPr>
                        <a:t>YAZILIM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a:solidFill>
                            <a:srgbClr val="FF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005648"/>
                  </a:ext>
                </a:extLst>
              </a:tr>
              <a:tr h="475081">
                <a:tc>
                  <a:txBody>
                    <a:bodyPr/>
                    <a:lstStyle/>
                    <a:p>
                      <a:pPr algn="l" fontAlgn="ctr"/>
                      <a:r>
                        <a:rPr lang="tr-TR" sz="1100" b="1" i="0" u="none" strike="noStrike">
                          <a:solidFill>
                            <a:srgbClr val="000000"/>
                          </a:solidFill>
                          <a:effectLst/>
                          <a:latin typeface="Calibri" panose="020F0502020204030204" pitchFamily="34" charset="0"/>
                        </a:rPr>
                        <a:t>TOPLAM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900" b="1" i="0" u="none" strike="noStrike" dirty="0">
                          <a:solidFill>
                            <a:srgbClr val="FF0000"/>
                          </a:solidFill>
                          <a:effectLst/>
                          <a:latin typeface="Calibri" panose="020F0502020204030204" pitchFamily="34" charset="0"/>
                        </a:rPr>
                        <a:t>124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964763"/>
                  </a:ext>
                </a:extLst>
              </a:tr>
              <a:tr h="331908">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1100" b="1" i="0" u="none" strike="noStrike" dirty="0">
                          <a:solidFill>
                            <a:srgbClr val="1F497D"/>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a:solidFill>
                            <a:srgbClr val="1F497D"/>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solidFill>
                            <a:srgbClr val="1F497D"/>
                          </a:solidFill>
                          <a:effectLst/>
                          <a:latin typeface="Calibri" panose="020F0502020204030204" pitchFamily="34" charset="0"/>
                        </a:rPr>
                        <a:t>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4338118"/>
                  </a:ext>
                </a:extLst>
              </a:tr>
              <a:tr h="265527">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55787300"/>
                  </a:ext>
                </a:extLst>
              </a:tr>
            </a:tbl>
          </a:graphicData>
        </a:graphic>
      </p:graphicFrame>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88FF71-A922-4FBD-81A3-4F1D48B61E9A}" type="slidenum">
              <a:rPr kumimoji="0" lang="tr-TR" sz="16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8013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980154672"/>
              </p:ext>
            </p:extLst>
          </p:nvPr>
        </p:nvGraphicFramePr>
        <p:xfrm>
          <a:off x="1487976" y="822959"/>
          <a:ext cx="8794867" cy="5354006"/>
        </p:xfrm>
        <a:graphic>
          <a:graphicData uri="http://schemas.openxmlformats.org/drawingml/2006/table">
            <a:tbl>
              <a:tblPr/>
              <a:tblGrid>
                <a:gridCol w="1142902">
                  <a:extLst>
                    <a:ext uri="{9D8B030D-6E8A-4147-A177-3AD203B41FA5}">
                      <a16:colId xmlns:a16="http://schemas.microsoft.com/office/drawing/2014/main" val="1679963468"/>
                    </a:ext>
                  </a:extLst>
                </a:gridCol>
                <a:gridCol w="1068535">
                  <a:extLst>
                    <a:ext uri="{9D8B030D-6E8A-4147-A177-3AD203B41FA5}">
                      <a16:colId xmlns:a16="http://schemas.microsoft.com/office/drawing/2014/main" val="4265231918"/>
                    </a:ext>
                  </a:extLst>
                </a:gridCol>
                <a:gridCol w="1068535">
                  <a:extLst>
                    <a:ext uri="{9D8B030D-6E8A-4147-A177-3AD203B41FA5}">
                      <a16:colId xmlns:a16="http://schemas.microsoft.com/office/drawing/2014/main" val="1627293232"/>
                    </a:ext>
                  </a:extLst>
                </a:gridCol>
                <a:gridCol w="1045051">
                  <a:extLst>
                    <a:ext uri="{9D8B030D-6E8A-4147-A177-3AD203B41FA5}">
                      <a16:colId xmlns:a16="http://schemas.microsoft.com/office/drawing/2014/main" val="1253982414"/>
                    </a:ext>
                  </a:extLst>
                </a:gridCol>
                <a:gridCol w="1045051">
                  <a:extLst>
                    <a:ext uri="{9D8B030D-6E8A-4147-A177-3AD203B41FA5}">
                      <a16:colId xmlns:a16="http://schemas.microsoft.com/office/drawing/2014/main" val="2778974322"/>
                    </a:ext>
                  </a:extLst>
                </a:gridCol>
                <a:gridCol w="1045051">
                  <a:extLst>
                    <a:ext uri="{9D8B030D-6E8A-4147-A177-3AD203B41FA5}">
                      <a16:colId xmlns:a16="http://schemas.microsoft.com/office/drawing/2014/main" val="3192392964"/>
                    </a:ext>
                  </a:extLst>
                </a:gridCol>
                <a:gridCol w="1189871">
                  <a:extLst>
                    <a:ext uri="{9D8B030D-6E8A-4147-A177-3AD203B41FA5}">
                      <a16:colId xmlns:a16="http://schemas.microsoft.com/office/drawing/2014/main" val="3807299035"/>
                    </a:ext>
                  </a:extLst>
                </a:gridCol>
                <a:gridCol w="1189871">
                  <a:extLst>
                    <a:ext uri="{9D8B030D-6E8A-4147-A177-3AD203B41FA5}">
                      <a16:colId xmlns:a16="http://schemas.microsoft.com/office/drawing/2014/main" val="1066170589"/>
                    </a:ext>
                  </a:extLst>
                </a:gridCol>
              </a:tblGrid>
              <a:tr h="410186">
                <a:tc>
                  <a:txBody>
                    <a:bodyPr/>
                    <a:lstStyle/>
                    <a:p>
                      <a:pPr algn="l" fontAlgn="b"/>
                      <a:endParaRPr lang="tr-TR" sz="1000" b="0" i="0" u="none" strike="noStrike">
                        <a:solidFill>
                          <a:srgbClr val="000000"/>
                        </a:solidFill>
                        <a:effectLst/>
                        <a:latin typeface="Calibri" panose="020F0502020204030204" pitchFamily="34" charset="0"/>
                      </a:endParaRPr>
                    </a:p>
                  </a:txBody>
                  <a:tcPr marL="8773" marR="8773" marT="8773" marB="0" anchor="b">
                    <a:lnL>
                      <a:noFill/>
                    </a:lnL>
                    <a:lnR>
                      <a:noFill/>
                    </a:lnR>
                    <a:lnT>
                      <a:noFill/>
                    </a:lnT>
                    <a:lnB>
                      <a:noFill/>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tr-TR" sz="2000" b="0" i="0" u="none" strike="noStrike">
                          <a:solidFill>
                            <a:srgbClr val="000000"/>
                          </a:solidFill>
                          <a:effectLst/>
                          <a:latin typeface="Calibri" panose="020F0502020204030204" pitchFamily="34" charset="0"/>
                        </a:rPr>
                        <a:t>2021</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b"/>
                      <a:r>
                        <a:rPr lang="tr-TR" sz="1800" b="0" i="0" u="none" strike="noStrike">
                          <a:solidFill>
                            <a:srgbClr val="000000"/>
                          </a:solidFill>
                          <a:effectLst/>
                          <a:latin typeface="Calibri" panose="020F0502020204030204" pitchFamily="34" charset="0"/>
                        </a:rPr>
                        <a:t>ORTAOKUL ANALİZLERİ</a:t>
                      </a: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1000" b="0" i="0" u="none" strike="noStrike">
                        <a:solidFill>
                          <a:srgbClr val="000000"/>
                        </a:solidFill>
                        <a:effectLst/>
                        <a:latin typeface="Calibri" panose="020F0502020204030204" pitchFamily="34" charset="0"/>
                      </a:endParaRP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000" b="0" i="0" u="none" strike="noStrike">
                        <a:solidFill>
                          <a:srgbClr val="000000"/>
                        </a:solidFill>
                        <a:effectLst/>
                        <a:latin typeface="Calibri" panose="020F0502020204030204" pitchFamily="34" charset="0"/>
                      </a:endParaRPr>
                    </a:p>
                  </a:txBody>
                  <a:tcPr marL="8773" marR="8773" marT="8773"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08242"/>
                  </a:ext>
                </a:extLst>
              </a:tr>
              <a:tr h="626073">
                <a:tc>
                  <a:txBody>
                    <a:bodyPr/>
                    <a:lstStyle/>
                    <a:p>
                      <a:pPr algn="l" fontAlgn="b"/>
                      <a:endParaRPr lang="tr-TR" sz="1300" b="0" i="0" u="none" strike="noStrike">
                        <a:solidFill>
                          <a:srgbClr val="000000"/>
                        </a:solidFill>
                        <a:effectLst/>
                        <a:latin typeface="Calibri" panose="020F0502020204030204" pitchFamily="34" charset="0"/>
                      </a:endParaRPr>
                    </a:p>
                  </a:txBody>
                  <a:tcPr marL="8773" marR="8773" marT="8773"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tr-TR" sz="1300" b="1" i="0" u="none" strike="noStrike">
                          <a:solidFill>
                            <a:srgbClr val="0070C0"/>
                          </a:solidFill>
                          <a:effectLst/>
                          <a:latin typeface="Calibri" panose="020F0502020204030204" pitchFamily="34" charset="0"/>
                        </a:rPr>
                        <a:t>BAŞVURU</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1300" b="1" i="0" u="none" strike="noStrike">
                          <a:solidFill>
                            <a:srgbClr val="C65911"/>
                          </a:solidFill>
                          <a:effectLst/>
                          <a:latin typeface="Calibri" panose="020F0502020204030204" pitchFamily="34" charset="0"/>
                        </a:rPr>
                        <a:t>BÖLGEYE GELEN</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1300" b="1" i="0" u="none" strike="noStrike">
                          <a:solidFill>
                            <a:srgbClr val="FF0000"/>
                          </a:solidFill>
                          <a:effectLst/>
                          <a:latin typeface="Calibri" panose="020F0502020204030204" pitchFamily="34" charset="0"/>
                        </a:rPr>
                        <a:t>TÜRKİYE FİNALİNE GİDEN</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360690023"/>
                  </a:ext>
                </a:extLst>
              </a:tr>
              <a:tr h="626073">
                <a:tc>
                  <a:txBody>
                    <a:bodyPr/>
                    <a:lstStyle/>
                    <a:p>
                      <a:pPr algn="l" fontAlgn="b"/>
                      <a:endParaRPr lang="tr-TR" sz="1300" b="0" i="0" u="none" strike="noStrike">
                        <a:solidFill>
                          <a:srgbClr val="000000"/>
                        </a:solidFill>
                        <a:effectLst/>
                        <a:latin typeface="Calibri" panose="020F0502020204030204" pitchFamily="34" charset="0"/>
                      </a:endParaRPr>
                    </a:p>
                  </a:txBody>
                  <a:tcPr marL="8773" marR="8773" marT="877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f</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f</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 ( il) </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 bölge)</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f</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300" b="1" i="0" u="none" strike="noStrike">
                          <a:solidFill>
                            <a:srgbClr val="FF0000"/>
                          </a:solidFill>
                          <a:effectLst/>
                          <a:latin typeface="Calibri" panose="020F0502020204030204" pitchFamily="34" charset="0"/>
                        </a:rPr>
                        <a:t>%</a:t>
                      </a:r>
                    </a:p>
                  </a:txBody>
                  <a:tcPr marL="8773" marR="8773" marT="877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068107"/>
                  </a:ext>
                </a:extLst>
              </a:tr>
              <a:tr h="410186">
                <a:tc>
                  <a:txBody>
                    <a:bodyPr/>
                    <a:lstStyle/>
                    <a:p>
                      <a:pPr algn="l" fontAlgn="b"/>
                      <a:r>
                        <a:rPr lang="tr-TR" sz="1500" b="0" i="0" u="none" strike="noStrike">
                          <a:solidFill>
                            <a:srgbClr val="000000"/>
                          </a:solidFill>
                          <a:effectLst/>
                          <a:latin typeface="Calibri" panose="020F0502020204030204" pitchFamily="34" charset="0"/>
                        </a:rPr>
                        <a:t>AĞRI</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6</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0,10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50,00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2,42</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581988"/>
                  </a:ext>
                </a:extLst>
              </a:tr>
              <a:tr h="410186">
                <a:tc>
                  <a:txBody>
                    <a:bodyPr/>
                    <a:lstStyle/>
                    <a:p>
                      <a:pPr algn="l" fontAlgn="b"/>
                      <a:r>
                        <a:rPr lang="tr-TR" sz="1500" b="0" i="0" u="none" strike="noStrike">
                          <a:solidFill>
                            <a:srgbClr val="000000"/>
                          </a:solidFill>
                          <a:effectLst/>
                          <a:latin typeface="Calibri" panose="020F0502020204030204" pitchFamily="34" charset="0"/>
                        </a:rPr>
                        <a:t>BATMAN</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89</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1,48</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9</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10,11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7,26</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2</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13,33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19456"/>
                  </a:ext>
                </a:extLst>
              </a:tr>
              <a:tr h="410186">
                <a:tc>
                  <a:txBody>
                    <a:bodyPr/>
                    <a:lstStyle/>
                    <a:p>
                      <a:pPr algn="l" fontAlgn="b"/>
                      <a:r>
                        <a:rPr lang="tr-TR" sz="1500" b="0" i="0" u="none" strike="noStrike">
                          <a:solidFill>
                            <a:srgbClr val="000000"/>
                          </a:solidFill>
                          <a:effectLst/>
                          <a:latin typeface="Calibri" panose="020F0502020204030204" pitchFamily="34" charset="0"/>
                        </a:rPr>
                        <a:t>BİTLİS</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256</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4,24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22</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8,59</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17,74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080007"/>
                  </a:ext>
                </a:extLst>
              </a:tr>
              <a:tr h="410186">
                <a:tc>
                  <a:txBody>
                    <a:bodyPr/>
                    <a:lstStyle/>
                    <a:p>
                      <a:pPr algn="l" fontAlgn="b"/>
                      <a:r>
                        <a:rPr lang="tr-TR" sz="1500" b="0" i="0" u="none" strike="noStrike">
                          <a:solidFill>
                            <a:srgbClr val="000000"/>
                          </a:solidFill>
                          <a:effectLst/>
                          <a:latin typeface="Calibri" panose="020F0502020204030204" pitchFamily="34" charset="0"/>
                        </a:rPr>
                        <a:t>HAKKARİ</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75</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1,24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2</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2,67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1,61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0,00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623613"/>
                  </a:ext>
                </a:extLst>
              </a:tr>
              <a:tr h="410186">
                <a:tc>
                  <a:txBody>
                    <a:bodyPr/>
                    <a:lstStyle/>
                    <a:p>
                      <a:pPr algn="l" fontAlgn="b"/>
                      <a:r>
                        <a:rPr lang="tr-TR" sz="1500" b="0" i="0" u="none" strike="noStrike">
                          <a:solidFill>
                            <a:srgbClr val="000000"/>
                          </a:solidFill>
                          <a:effectLst/>
                          <a:latin typeface="Calibri" panose="020F0502020204030204" pitchFamily="34" charset="0"/>
                        </a:rPr>
                        <a:t>MUŞ</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33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0,55</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8</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24,24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6,45</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750063"/>
                  </a:ext>
                </a:extLst>
              </a:tr>
              <a:tr h="410186">
                <a:tc>
                  <a:txBody>
                    <a:bodyPr/>
                    <a:lstStyle/>
                    <a:p>
                      <a:pPr algn="l" fontAlgn="b"/>
                      <a:r>
                        <a:rPr lang="tr-TR" sz="1500" b="0" i="0" u="none" strike="noStrike">
                          <a:solidFill>
                            <a:srgbClr val="000000"/>
                          </a:solidFill>
                          <a:effectLst/>
                          <a:latin typeface="Calibri" panose="020F0502020204030204" pitchFamily="34" charset="0"/>
                        </a:rPr>
                        <a:t>SİİRT</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6</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0,10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16,67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0,81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6,67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118744"/>
                  </a:ext>
                </a:extLst>
              </a:tr>
              <a:tr h="410186">
                <a:tc>
                  <a:txBody>
                    <a:bodyPr/>
                    <a:lstStyle/>
                    <a:p>
                      <a:pPr algn="l" fontAlgn="b"/>
                      <a:r>
                        <a:rPr lang="tr-TR" sz="1500" b="0" i="0" u="none" strike="noStrike">
                          <a:solidFill>
                            <a:srgbClr val="000000"/>
                          </a:solidFill>
                          <a:effectLst/>
                          <a:latin typeface="Calibri" panose="020F0502020204030204" pitchFamily="34" charset="0"/>
                        </a:rPr>
                        <a:t>ŞIRNAK</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223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3,70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11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4,93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8,87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0,00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348460"/>
                  </a:ext>
                </a:extLst>
              </a:tr>
              <a:tr h="410186">
                <a:tc>
                  <a:txBody>
                    <a:bodyPr/>
                    <a:lstStyle/>
                    <a:p>
                      <a:pPr algn="l" fontAlgn="b"/>
                      <a:r>
                        <a:rPr lang="tr-TR" sz="1500" b="0" i="0" u="none" strike="noStrike">
                          <a:solidFill>
                            <a:srgbClr val="000000"/>
                          </a:solidFill>
                          <a:effectLst/>
                          <a:latin typeface="Calibri" panose="020F0502020204030204" pitchFamily="34" charset="0"/>
                        </a:rPr>
                        <a:t>VAN</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4472C4"/>
                          </a:solidFill>
                          <a:effectLst/>
                          <a:latin typeface="Calibri" panose="020F0502020204030204" pitchFamily="34" charset="0"/>
                        </a:rPr>
                        <a:t>5343</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88,59</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C65911"/>
                          </a:solidFill>
                          <a:effectLst/>
                          <a:latin typeface="Calibri" panose="020F0502020204030204" pitchFamily="34" charset="0"/>
                        </a:rPr>
                        <a:t>68</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1,27</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54,84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9</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60,00</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791674"/>
                  </a:ext>
                </a:extLst>
              </a:tr>
              <a:tr h="410186">
                <a:tc>
                  <a:txBody>
                    <a:bodyPr/>
                    <a:lstStyle/>
                    <a:p>
                      <a:pPr algn="l" fontAlgn="b"/>
                      <a:r>
                        <a:rPr lang="tr-TR" sz="1300" b="1" i="0" u="none" strike="noStrike">
                          <a:solidFill>
                            <a:srgbClr val="FF0000"/>
                          </a:solidFill>
                          <a:effectLst/>
                          <a:latin typeface="Calibri" panose="020F0502020204030204" pitchFamily="34" charset="0"/>
                        </a:rPr>
                        <a:t>TOPLAM</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6031</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0" i="0" u="none" strike="noStrike">
                          <a:solidFill>
                            <a:srgbClr val="000000"/>
                          </a:solidFill>
                          <a:effectLst/>
                          <a:latin typeface="Calibri" panose="020F0502020204030204" pitchFamily="34" charset="0"/>
                        </a:rPr>
                        <a:t> </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124</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 </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 </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a:solidFill>
                            <a:srgbClr val="FF0000"/>
                          </a:solidFill>
                          <a:effectLst/>
                          <a:latin typeface="Calibri" panose="020F0502020204030204" pitchFamily="34" charset="0"/>
                        </a:rPr>
                        <a:t>15</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300" b="1" i="0" u="none" strike="noStrike" dirty="0">
                          <a:solidFill>
                            <a:srgbClr val="FF0000"/>
                          </a:solidFill>
                          <a:effectLst/>
                          <a:latin typeface="Calibri" panose="020F0502020204030204" pitchFamily="34" charset="0"/>
                        </a:rPr>
                        <a:t> </a:t>
                      </a:r>
                    </a:p>
                  </a:txBody>
                  <a:tcPr marL="8773" marR="8773" marT="87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48627"/>
                  </a:ext>
                </a:extLst>
              </a:tr>
            </a:tbl>
          </a:graphicData>
        </a:graphic>
      </p:graphicFrame>
      <p:sp>
        <p:nvSpPr>
          <p:cNvPr id="4" name="Slayt Numarası Yer Tutucusu 3"/>
          <p:cNvSpPr>
            <a:spLocks noGrp="1"/>
          </p:cNvSpPr>
          <p:nvPr>
            <p:ph type="sldNum" sz="quarter" idx="12"/>
          </p:nvPr>
        </p:nvSpPr>
        <p:spPr/>
        <p:txBody>
          <a:bodyPr/>
          <a:lstStyle/>
          <a:p>
            <a:fld id="{A288FF71-A922-4FBD-81A3-4F1D48B61E9A}" type="slidenum">
              <a:rPr lang="tr-TR" smtClean="0"/>
              <a:pPr/>
              <a:t>21</a:t>
            </a:fld>
            <a:endParaRPr lang="tr-TR" dirty="0"/>
          </a:p>
        </p:txBody>
      </p:sp>
    </p:spTree>
    <p:extLst>
      <p:ext uri="{BB962C8B-B14F-4D97-AF65-F5344CB8AC3E}">
        <p14:creationId xmlns:p14="http://schemas.microsoft.com/office/powerpoint/2010/main" val="27345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8824"/>
            <a:ext cx="10515600" cy="740468"/>
          </a:xfrm>
        </p:spPr>
        <p:txBody>
          <a:bodyPr/>
          <a:lstStyle/>
          <a:p>
            <a:r>
              <a:rPr lang="tr-TR" dirty="0" smtClean="0"/>
              <a:t>Türkiye Derecelerimiz…</a:t>
            </a:r>
            <a:endParaRPr lang="tr-TR" dirty="0"/>
          </a:p>
        </p:txBody>
      </p:sp>
      <p:sp>
        <p:nvSpPr>
          <p:cNvPr id="3" name="İçerik Yer Tutucusu 2"/>
          <p:cNvSpPr>
            <a:spLocks noGrp="1"/>
          </p:cNvSpPr>
          <p:nvPr>
            <p:ph idx="1"/>
          </p:nvPr>
        </p:nvSpPr>
        <p:spPr>
          <a:xfrm>
            <a:off x="838200" y="897775"/>
            <a:ext cx="10515600" cy="5279188"/>
          </a:xfrm>
        </p:spPr>
        <p:txBody>
          <a:bodyPr>
            <a:normAutofit fontScale="92500" lnSpcReduction="10000"/>
          </a:bodyPr>
          <a:lstStyle/>
          <a:p>
            <a:r>
              <a:rPr lang="tr-TR" dirty="0" smtClean="0"/>
              <a:t>YILMAZ </a:t>
            </a:r>
            <a:r>
              <a:rPr lang="tr-TR" dirty="0"/>
              <a:t>IŞIK NUR AYDIN </a:t>
            </a:r>
            <a:endParaRPr lang="tr-TR" dirty="0" smtClean="0"/>
          </a:p>
          <a:p>
            <a:pPr marL="0" indent="0">
              <a:buNone/>
            </a:pPr>
            <a:r>
              <a:rPr lang="tr-TR" dirty="0" smtClean="0">
                <a:solidFill>
                  <a:srgbClr val="0070C0"/>
                </a:solidFill>
              </a:rPr>
              <a:t>ŞIRNAK</a:t>
            </a:r>
            <a:r>
              <a:rPr lang="tr-TR" dirty="0" smtClean="0"/>
              <a:t> </a:t>
            </a:r>
            <a:r>
              <a:rPr lang="tr-TR" dirty="0"/>
              <a:t>YENİASLANBAŞAR İMAM HATİP </a:t>
            </a:r>
            <a:r>
              <a:rPr lang="tr-TR" dirty="0" smtClean="0"/>
              <a:t>ORTAOKULU</a:t>
            </a:r>
          </a:p>
          <a:p>
            <a:pPr marL="0" indent="0">
              <a:buNone/>
            </a:pPr>
            <a:r>
              <a:rPr lang="tr-TR" dirty="0" smtClean="0"/>
              <a:t>ULTRASONİK </a:t>
            </a:r>
            <a:r>
              <a:rPr lang="tr-TR" dirty="0"/>
              <a:t>ATOMİZERLİ KAPI KOLU DEZENFEKTÖRÜ </a:t>
            </a:r>
            <a:endParaRPr lang="tr-TR" dirty="0" smtClean="0"/>
          </a:p>
          <a:p>
            <a:pPr marL="0" indent="0">
              <a:buNone/>
            </a:pPr>
            <a:r>
              <a:rPr lang="tr-TR" dirty="0" smtClean="0"/>
              <a:t>FİZİK / Halk </a:t>
            </a:r>
            <a:r>
              <a:rPr lang="tr-TR" dirty="0"/>
              <a:t>Sağlığı ve </a:t>
            </a:r>
            <a:r>
              <a:rPr lang="tr-TR" dirty="0" smtClean="0"/>
              <a:t>Koruyucu Sağlık Hizmetleri</a:t>
            </a:r>
          </a:p>
          <a:p>
            <a:pPr marL="0" indent="0">
              <a:buNone/>
            </a:pPr>
            <a:r>
              <a:rPr lang="tr-TR" dirty="0" smtClean="0">
                <a:solidFill>
                  <a:srgbClr val="FF0000"/>
                </a:solidFill>
              </a:rPr>
              <a:t>İKİNCİLİK</a:t>
            </a:r>
          </a:p>
          <a:p>
            <a:pPr marL="0" indent="0">
              <a:buNone/>
            </a:pPr>
            <a:endParaRPr lang="tr-TR" dirty="0" smtClean="0"/>
          </a:p>
          <a:p>
            <a:r>
              <a:rPr lang="tr-TR" dirty="0" smtClean="0"/>
              <a:t>KAYRA </a:t>
            </a:r>
            <a:r>
              <a:rPr lang="tr-TR" dirty="0"/>
              <a:t>EFE ÇOMAK </a:t>
            </a:r>
            <a:r>
              <a:rPr lang="tr-TR" dirty="0" smtClean="0"/>
              <a:t>/ PINAR </a:t>
            </a:r>
            <a:r>
              <a:rPr lang="tr-TR" dirty="0"/>
              <a:t>ÇALIŞKAN </a:t>
            </a:r>
            <a:endParaRPr lang="tr-TR" dirty="0" smtClean="0"/>
          </a:p>
          <a:p>
            <a:pPr marL="0" indent="0">
              <a:buNone/>
            </a:pPr>
            <a:r>
              <a:rPr lang="tr-TR" dirty="0" smtClean="0">
                <a:solidFill>
                  <a:srgbClr val="0070C0"/>
                </a:solidFill>
              </a:rPr>
              <a:t>VAN</a:t>
            </a:r>
            <a:r>
              <a:rPr lang="tr-TR" dirty="0" smtClean="0"/>
              <a:t> </a:t>
            </a:r>
            <a:r>
              <a:rPr lang="tr-TR" dirty="0"/>
              <a:t>YUSUF GÖKÇENAY BİLİM VE SANAT MERKEZİ </a:t>
            </a:r>
            <a:endParaRPr lang="tr-TR" dirty="0" smtClean="0"/>
          </a:p>
          <a:p>
            <a:pPr marL="0" indent="0">
              <a:buNone/>
            </a:pPr>
            <a:r>
              <a:rPr lang="tr-TR" dirty="0" smtClean="0"/>
              <a:t>RENGARENK </a:t>
            </a:r>
            <a:r>
              <a:rPr lang="tr-TR" dirty="0"/>
              <a:t>ASAL SAYILAR </a:t>
            </a:r>
            <a:endParaRPr lang="tr-TR" dirty="0" smtClean="0"/>
          </a:p>
          <a:p>
            <a:pPr marL="0" indent="0">
              <a:buNone/>
            </a:pPr>
            <a:r>
              <a:rPr lang="tr-TR" dirty="0" smtClean="0"/>
              <a:t>MATEMATİK / </a:t>
            </a:r>
            <a:r>
              <a:rPr lang="tr-TR" dirty="0"/>
              <a:t>Algoritma </a:t>
            </a:r>
            <a:r>
              <a:rPr lang="tr-TR" dirty="0" smtClean="0"/>
              <a:t>/</a:t>
            </a:r>
            <a:r>
              <a:rPr lang="tr-TR" dirty="0" err="1" smtClean="0"/>
              <a:t>MantıksalTasarım</a:t>
            </a:r>
            <a:endParaRPr lang="tr-TR" dirty="0" smtClean="0"/>
          </a:p>
          <a:p>
            <a:pPr marL="0" indent="0">
              <a:buNone/>
            </a:pPr>
            <a:r>
              <a:rPr lang="tr-TR" dirty="0" smtClean="0">
                <a:solidFill>
                  <a:srgbClr val="FF0000"/>
                </a:solidFill>
              </a:rPr>
              <a:t>İKİNCİLİK</a:t>
            </a:r>
          </a:p>
        </p:txBody>
      </p:sp>
      <p:sp>
        <p:nvSpPr>
          <p:cNvPr id="4" name="Slayt Numarası Yer Tutucusu 3"/>
          <p:cNvSpPr>
            <a:spLocks noGrp="1"/>
          </p:cNvSpPr>
          <p:nvPr>
            <p:ph type="sldNum" sz="quarter" idx="12"/>
          </p:nvPr>
        </p:nvSpPr>
        <p:spPr/>
        <p:txBody>
          <a:bodyPr/>
          <a:lstStyle/>
          <a:p>
            <a:fld id="{A288FF71-A922-4FBD-81A3-4F1D48B61E9A}" type="slidenum">
              <a:rPr lang="tr-TR" smtClean="0"/>
              <a:pPr/>
              <a:t>22</a:t>
            </a:fld>
            <a:endParaRPr lang="tr-TR" dirty="0"/>
          </a:p>
        </p:txBody>
      </p:sp>
    </p:spTree>
    <p:extLst>
      <p:ext uri="{BB962C8B-B14F-4D97-AF65-F5344CB8AC3E}">
        <p14:creationId xmlns:p14="http://schemas.microsoft.com/office/powerpoint/2010/main" val="2404938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607464"/>
          </a:xfrm>
        </p:spPr>
        <p:txBody>
          <a:bodyPr>
            <a:normAutofit fontScale="90000"/>
          </a:bodyPr>
          <a:lstStyle/>
          <a:p>
            <a:r>
              <a:rPr lang="tr-TR" dirty="0"/>
              <a:t>Türkiye Derecelerimiz…</a:t>
            </a:r>
          </a:p>
        </p:txBody>
      </p:sp>
      <p:sp>
        <p:nvSpPr>
          <p:cNvPr id="3" name="İçerik Yer Tutucusu 2"/>
          <p:cNvSpPr>
            <a:spLocks noGrp="1"/>
          </p:cNvSpPr>
          <p:nvPr>
            <p:ph idx="1"/>
          </p:nvPr>
        </p:nvSpPr>
        <p:spPr>
          <a:xfrm>
            <a:off x="838200" y="814647"/>
            <a:ext cx="10515600" cy="5362316"/>
          </a:xfrm>
        </p:spPr>
        <p:txBody>
          <a:bodyPr>
            <a:normAutofit lnSpcReduction="10000"/>
          </a:bodyPr>
          <a:lstStyle/>
          <a:p>
            <a:r>
              <a:rPr lang="tr-TR" dirty="0" smtClean="0"/>
              <a:t>HALİD </a:t>
            </a:r>
            <a:r>
              <a:rPr lang="tr-TR" dirty="0"/>
              <a:t>YÜKSEK </a:t>
            </a:r>
            <a:r>
              <a:rPr lang="tr-TR" dirty="0" smtClean="0"/>
              <a:t>/ KENAN ÖZBİLİCİ</a:t>
            </a:r>
          </a:p>
          <a:p>
            <a:pPr marL="0" indent="0">
              <a:buNone/>
            </a:pPr>
            <a:r>
              <a:rPr lang="tr-TR" dirty="0" smtClean="0"/>
              <a:t> </a:t>
            </a:r>
            <a:r>
              <a:rPr lang="tr-TR" dirty="0">
                <a:solidFill>
                  <a:srgbClr val="0070C0"/>
                </a:solidFill>
              </a:rPr>
              <a:t>SİİRT</a:t>
            </a:r>
            <a:r>
              <a:rPr lang="tr-TR" dirty="0"/>
              <a:t> BİLİM SANAT </a:t>
            </a:r>
            <a:r>
              <a:rPr lang="tr-TR" dirty="0" smtClean="0"/>
              <a:t>MERKEZİ</a:t>
            </a:r>
          </a:p>
          <a:p>
            <a:pPr marL="0" indent="0">
              <a:buNone/>
            </a:pPr>
            <a:r>
              <a:rPr lang="tr-TR" dirty="0" smtClean="0"/>
              <a:t> </a:t>
            </a:r>
            <a:r>
              <a:rPr lang="tr-TR" dirty="0"/>
              <a:t>KAREKODLU TÜRKİYE TARİHİ YERLER </a:t>
            </a:r>
            <a:r>
              <a:rPr lang="tr-TR" dirty="0" smtClean="0"/>
              <a:t>HARİTASI</a:t>
            </a:r>
          </a:p>
          <a:p>
            <a:pPr marL="0" indent="0">
              <a:buNone/>
            </a:pPr>
            <a:r>
              <a:rPr lang="tr-TR" dirty="0" smtClean="0"/>
              <a:t> </a:t>
            </a:r>
            <a:r>
              <a:rPr lang="tr-TR" dirty="0"/>
              <a:t>TARİH </a:t>
            </a:r>
            <a:r>
              <a:rPr lang="tr-TR" dirty="0" smtClean="0"/>
              <a:t>/ Kültürel </a:t>
            </a:r>
            <a:r>
              <a:rPr lang="tr-TR" dirty="0"/>
              <a:t>Miras </a:t>
            </a:r>
            <a:endParaRPr lang="tr-TR" dirty="0" smtClean="0"/>
          </a:p>
          <a:p>
            <a:pPr marL="0" indent="0">
              <a:buNone/>
            </a:pPr>
            <a:r>
              <a:rPr lang="tr-TR" dirty="0" smtClean="0">
                <a:solidFill>
                  <a:srgbClr val="FF0000"/>
                </a:solidFill>
              </a:rPr>
              <a:t>TEŞVİK</a:t>
            </a:r>
          </a:p>
          <a:p>
            <a:pPr marL="0" indent="0">
              <a:buNone/>
            </a:pPr>
            <a:endParaRPr lang="tr-TR" dirty="0" smtClean="0"/>
          </a:p>
          <a:p>
            <a:r>
              <a:rPr lang="tr-TR" dirty="0" smtClean="0"/>
              <a:t>MUHAMMED ÇAĞRI İNCEAYENES / BÜNYAMİN KÖSEOĞLU</a:t>
            </a:r>
          </a:p>
          <a:p>
            <a:pPr marL="0" indent="0">
              <a:buNone/>
            </a:pPr>
            <a:r>
              <a:rPr lang="tr-TR" dirty="0" smtClean="0">
                <a:solidFill>
                  <a:srgbClr val="0070C0"/>
                </a:solidFill>
              </a:rPr>
              <a:t>VAN</a:t>
            </a:r>
            <a:r>
              <a:rPr lang="tr-TR" dirty="0" smtClean="0"/>
              <a:t> </a:t>
            </a:r>
            <a:r>
              <a:rPr lang="tr-TR" dirty="0"/>
              <a:t>ÇALDIRAN FATİH SULTAN MEHMET ORTAOKULU </a:t>
            </a:r>
            <a:endParaRPr lang="tr-TR" dirty="0" smtClean="0"/>
          </a:p>
          <a:p>
            <a:pPr marL="0" indent="0">
              <a:buNone/>
            </a:pPr>
            <a:r>
              <a:rPr lang="tr-TR" dirty="0" smtClean="0"/>
              <a:t>SAÇAKLARDAKİ </a:t>
            </a:r>
            <a:r>
              <a:rPr lang="tr-TR" dirty="0"/>
              <a:t>SARKITLARI AKILLI SİSTEMLER ERİTSİN </a:t>
            </a:r>
            <a:endParaRPr lang="tr-TR" dirty="0" smtClean="0"/>
          </a:p>
          <a:p>
            <a:pPr marL="0" indent="0">
              <a:buNone/>
            </a:pPr>
            <a:r>
              <a:rPr lang="tr-TR" dirty="0" smtClean="0"/>
              <a:t>YAZILIM / Robotik </a:t>
            </a:r>
            <a:r>
              <a:rPr lang="tr-TR" dirty="0"/>
              <a:t>ve Kodlama </a:t>
            </a:r>
            <a:endParaRPr lang="tr-TR" dirty="0" smtClean="0"/>
          </a:p>
          <a:p>
            <a:pPr marL="0" indent="0">
              <a:buNone/>
            </a:pPr>
            <a:r>
              <a:rPr lang="tr-TR" dirty="0" smtClean="0">
                <a:solidFill>
                  <a:srgbClr val="FF0000"/>
                </a:solidFill>
              </a:rPr>
              <a:t>TEŞVİK</a:t>
            </a:r>
            <a:endParaRPr lang="tr-TR" dirty="0">
              <a:solidFill>
                <a:srgbClr val="FF0000"/>
              </a:solidFill>
            </a:endParaRPr>
          </a:p>
          <a:p>
            <a:endParaRPr lang="tr-TR" dirty="0"/>
          </a:p>
        </p:txBody>
      </p:sp>
      <p:sp>
        <p:nvSpPr>
          <p:cNvPr id="4" name="Slayt Numarası Yer Tutucusu 3"/>
          <p:cNvSpPr>
            <a:spLocks noGrp="1"/>
          </p:cNvSpPr>
          <p:nvPr>
            <p:ph type="sldNum" sz="quarter" idx="12"/>
          </p:nvPr>
        </p:nvSpPr>
        <p:spPr/>
        <p:txBody>
          <a:bodyPr/>
          <a:lstStyle/>
          <a:p>
            <a:fld id="{A288FF71-A922-4FBD-81A3-4F1D48B61E9A}" type="slidenum">
              <a:rPr lang="tr-TR" smtClean="0"/>
              <a:pPr/>
              <a:t>23</a:t>
            </a:fld>
            <a:endParaRPr lang="tr-TR" dirty="0"/>
          </a:p>
        </p:txBody>
      </p:sp>
    </p:spTree>
    <p:extLst>
      <p:ext uri="{BB962C8B-B14F-4D97-AF65-F5344CB8AC3E}">
        <p14:creationId xmlns:p14="http://schemas.microsoft.com/office/powerpoint/2010/main" val="1691135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24</a:t>
            </a:fld>
            <a:endParaRPr lang="tr-TR" dirty="0"/>
          </a:p>
        </p:txBody>
      </p:sp>
      <p:sp>
        <p:nvSpPr>
          <p:cNvPr id="5"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smtClean="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8" name="Resim 7"/>
          <p:cNvPicPr/>
          <p:nvPr/>
        </p:nvPicPr>
        <p:blipFill>
          <a:blip r:embed="rId3"/>
          <a:stretch/>
        </p:blipFill>
        <p:spPr>
          <a:xfrm rot="459000">
            <a:off x="4654300" y="454248"/>
            <a:ext cx="6562905" cy="5433134"/>
          </a:xfrm>
          <a:prstGeom prst="rect">
            <a:avLst/>
          </a:prstGeom>
          <a:ln>
            <a:noFill/>
          </a:ln>
        </p:spPr>
      </p:pic>
      <p:sp>
        <p:nvSpPr>
          <p:cNvPr id="10" name="1 Başlık"/>
          <p:cNvSpPr txBox="1">
            <a:spLocks/>
          </p:cNvSpPr>
          <p:nvPr/>
        </p:nvSpPr>
        <p:spPr bwMode="auto">
          <a:xfrm>
            <a:off x="471866" y="790393"/>
            <a:ext cx="3759200" cy="415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algn="ctr">
              <a:lnSpc>
                <a:spcPct val="150000"/>
              </a:lnSpc>
              <a:defRPr/>
            </a:pPr>
            <a:r>
              <a:rPr lang="tr-TR" sz="2800" dirty="0" smtClean="0">
                <a:solidFill>
                  <a:srgbClr val="7030A0"/>
                </a:solidFill>
                <a:latin typeface="Arial" panose="020B0604020202020204" pitchFamily="34" charset="0"/>
                <a:cs typeface="Arial" panose="020B0604020202020204" pitchFamily="34" charset="0"/>
              </a:rPr>
              <a:t>2022 YILINDA YARIŞMA İÇERİĞİNDA YAPILAN YENİLİKLER</a:t>
            </a:r>
            <a:endParaRPr lang="tr-TR" sz="2800" dirty="0">
              <a:solidFill>
                <a:srgbClr val="7030A0"/>
              </a:solidFill>
              <a:latin typeface="Arial" panose="020B0604020202020204" pitchFamily="34" charset="0"/>
              <a:cs typeface="Arial" panose="020B0604020202020204" pitchFamily="34" charset="0"/>
            </a:endParaRPr>
          </a:p>
        </p:txBody>
      </p:sp>
      <p:sp>
        <p:nvSpPr>
          <p:cNvPr id="11" name="Star: 5 Points 8">
            <a:extLst>
              <a:ext uri="{FF2B5EF4-FFF2-40B4-BE49-F238E27FC236}">
                <a16:creationId xmlns:a16="http://schemas.microsoft.com/office/drawing/2014/main" id="{00025EB1-17BC-49F2-8497-4F817216052F}"/>
              </a:ext>
            </a:extLst>
          </p:cNvPr>
          <p:cNvSpPr/>
          <p:nvPr/>
        </p:nvSpPr>
        <p:spPr>
          <a:xfrm>
            <a:off x="1911467" y="4942759"/>
            <a:ext cx="1154317" cy="1149801"/>
          </a:xfrm>
          <a:prstGeom prst="star5">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a:ea typeface="+mn-ea"/>
              <a:cs typeface="+mn-cs"/>
            </a:endParaRPr>
          </a:p>
        </p:txBody>
      </p:sp>
      <p:sp>
        <p:nvSpPr>
          <p:cNvPr id="12" name="Dikdörtgen 11"/>
          <p:cNvSpPr/>
          <p:nvPr/>
        </p:nvSpPr>
        <p:spPr>
          <a:xfrm>
            <a:off x="5980176" y="2779757"/>
            <a:ext cx="4690872" cy="1015663"/>
          </a:xfrm>
          <a:prstGeom prst="rect">
            <a:avLst/>
          </a:prstGeom>
        </p:spPr>
        <p:txBody>
          <a:bodyPr wrap="square">
            <a:spAutoFit/>
          </a:bodyPr>
          <a:lstStyle/>
          <a:p>
            <a:pPr marL="285750" lvl="0" indent="-285750" algn="just">
              <a:spcBef>
                <a:spcPts val="600"/>
              </a:spcBef>
              <a:spcAft>
                <a:spcPts val="1200"/>
              </a:spcAft>
              <a:buFont typeface="Wingdings" panose="05000000000000000000" pitchFamily="2" charset="2"/>
              <a:buChar char="ü"/>
            </a:pPr>
            <a:r>
              <a:rPr lang="tr-TR" sz="2000" b="1" dirty="0" smtClean="0">
                <a:solidFill>
                  <a:srgbClr val="7030A0"/>
                </a:solidFill>
                <a:latin typeface="Arial" panose="020B0604020202020204" pitchFamily="34" charset="0"/>
                <a:cs typeface="Arial" panose="020B0604020202020204" pitchFamily="34" charset="0"/>
              </a:rPr>
              <a:t>Final </a:t>
            </a:r>
            <a:r>
              <a:rPr lang="tr-TR" sz="2000" b="1" dirty="0">
                <a:solidFill>
                  <a:srgbClr val="7030A0"/>
                </a:solidFill>
                <a:latin typeface="Arial" panose="020B0604020202020204" pitchFamily="34" charset="0"/>
                <a:cs typeface="Arial" panose="020B0604020202020204" pitchFamily="34" charset="0"/>
              </a:rPr>
              <a:t>Yarışması sonucunda derece alan projeler için fikri haklar tescil (patent) desteği verilir</a:t>
            </a:r>
            <a:r>
              <a:rPr lang="tr-TR" sz="2000" b="1" dirty="0" smtClean="0">
                <a:solidFill>
                  <a:srgbClr val="7030A0"/>
                </a:solidFill>
                <a:latin typeface="Arial" panose="020B0604020202020204" pitchFamily="34" charset="0"/>
                <a:cs typeface="Arial" panose="020B0604020202020204" pitchFamily="34" charset="0"/>
              </a:rPr>
              <a:t>.</a:t>
            </a:r>
            <a:endParaRPr lang="tr-TR" sz="20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607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25</a:t>
            </a:fld>
            <a:endParaRPr lang="tr-TR" dirty="0"/>
          </a:p>
        </p:txBody>
      </p:sp>
      <p:sp>
        <p:nvSpPr>
          <p:cNvPr id="5"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smtClean="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8"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16010" y="1002302"/>
            <a:ext cx="11366416" cy="5068370"/>
          </a:xfrm>
          <a:prstGeom prst="rect">
            <a:avLst/>
          </a:prstGeom>
        </p:spPr>
      </p:pic>
      <p:sp>
        <p:nvSpPr>
          <p:cNvPr id="10" name="Dikdörtgen 9"/>
          <p:cNvSpPr/>
          <p:nvPr/>
        </p:nvSpPr>
        <p:spPr>
          <a:xfrm>
            <a:off x="3410020" y="2909068"/>
            <a:ext cx="5378395" cy="923330"/>
          </a:xfrm>
          <a:prstGeom prst="rect">
            <a:avLst/>
          </a:prstGeom>
        </p:spPr>
        <p:txBody>
          <a:bodyPr wrap="none">
            <a:spAutoFit/>
          </a:bodyPr>
          <a:lstStyle/>
          <a:p>
            <a:pPr lvl="0" algn="ctr" eaLnBrk="0" fontAlgn="base" hangingPunct="0">
              <a:spcBef>
                <a:spcPct val="20000"/>
              </a:spcBef>
              <a:spcAft>
                <a:spcPct val="0"/>
              </a:spcAft>
              <a:defRPr/>
            </a:pPr>
            <a:r>
              <a:rPr lang="tr-TR"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TEŞEKKÜRLER</a:t>
            </a:r>
            <a:endParaRPr lang="tr-TR"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436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pPr/>
              <a:t>26</a:t>
            </a:fld>
            <a:endParaRPr lang="tr-TR" dirty="0"/>
          </a:p>
        </p:txBody>
      </p:sp>
      <p:sp>
        <p:nvSpPr>
          <p:cNvPr id="7" name="Unvan 1"/>
          <p:cNvSpPr>
            <a:spLocks noGrp="1"/>
          </p:cNvSpPr>
          <p:nvPr>
            <p:ph type="title"/>
          </p:nvPr>
        </p:nvSpPr>
        <p:spPr>
          <a:xfrm>
            <a:off x="838200" y="774357"/>
            <a:ext cx="10515600" cy="4917989"/>
          </a:xfrm>
        </p:spPr>
        <p:txBody>
          <a:bodyPr>
            <a:normAutofit fontScale="90000"/>
          </a:bodyPr>
          <a:lstStyle/>
          <a:p>
            <a:r>
              <a:rPr lang="tr-TR" sz="3200" dirty="0" smtClean="0">
                <a:latin typeface="Arial" panose="020B0604020202020204" pitchFamily="34" charset="0"/>
                <a:cs typeface="Arial" panose="020B0604020202020204" pitchFamily="34" charset="0"/>
              </a:rPr>
              <a:t>Doç. Dr. Hayati ÇAVUŞ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GSM		:(532) 738 08 39</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e-posta	: </a:t>
            </a:r>
            <a:r>
              <a:rPr lang="tr-TR" sz="3200" dirty="0" smtClean="0">
                <a:latin typeface="Arial" panose="020B0604020202020204" pitchFamily="34" charset="0"/>
                <a:cs typeface="Arial" panose="020B0604020202020204" pitchFamily="34" charset="0"/>
                <a:hlinkClick r:id="rId2"/>
              </a:rPr>
              <a:t>hcavus@yyu.edu.tr</a:t>
            </a:r>
            <a:r>
              <a:rPr lang="tr-TR" sz="3200" dirty="0" smtClean="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
            </a:r>
            <a:br>
              <a:rPr lang="tr-TR" sz="3200" dirty="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a:latin typeface="Arial" panose="020B0604020202020204" pitchFamily="34" charset="0"/>
                <a:cs typeface="Arial" panose="020B0604020202020204" pitchFamily="34" charset="0"/>
              </a:rPr>
              <a:t/>
            </a:r>
            <a:br>
              <a:rPr lang="tr-TR" sz="3200" dirty="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Doç. Dr. Mustafa TÜYSÜZ</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GSM		: (505) 041 25 82</a:t>
            </a:r>
            <a:br>
              <a:rPr lang="tr-TR" sz="3200" dirty="0" smtClean="0">
                <a:latin typeface="Arial" panose="020B0604020202020204" pitchFamily="34" charset="0"/>
                <a:cs typeface="Arial" panose="020B0604020202020204" pitchFamily="34" charset="0"/>
              </a:rPr>
            </a:br>
            <a:r>
              <a:rPr lang="tr-TR" sz="3200" dirty="0" smtClean="0">
                <a:latin typeface="Arial" panose="020B0604020202020204" pitchFamily="34" charset="0"/>
                <a:cs typeface="Arial" panose="020B0604020202020204" pitchFamily="34" charset="0"/>
              </a:rPr>
              <a:t>e-posta	: </a:t>
            </a:r>
            <a:r>
              <a:rPr lang="tr-TR" sz="3200" dirty="0" smtClean="0">
                <a:latin typeface="Arial" panose="020B0604020202020204" pitchFamily="34" charset="0"/>
                <a:cs typeface="Arial" panose="020B0604020202020204" pitchFamily="34" charset="0"/>
                <a:hlinkClick r:id="rId3"/>
              </a:rPr>
              <a:t>mustafatuysuz@yyu.edu.tr</a:t>
            </a:r>
            <a:r>
              <a:rPr lang="tr-TR" sz="3200" dirty="0" smtClean="0">
                <a:latin typeface="Arial" panose="020B0604020202020204" pitchFamily="34" charset="0"/>
                <a:cs typeface="Arial" panose="020B0604020202020204" pitchFamily="34" charset="0"/>
              </a:rPr>
              <a:t> </a:t>
            </a:r>
            <a:endParaRPr lang="tr-TR" sz="3200" dirty="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33377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99698" y="987073"/>
            <a:ext cx="8356125" cy="5493812"/>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Yarışmaya</a:t>
            </a:r>
            <a:r>
              <a:rPr lang="tr-TR" dirty="0">
                <a:latin typeface="Arial" panose="020B0604020202020204" pitchFamily="34" charset="0"/>
                <a:cs typeface="Arial" panose="020B0604020202020204" pitchFamily="34" charset="0"/>
              </a:rPr>
              <a:t>, Türkiye ve KKTC’de öğrenim gören tüm ortaokul öğrencileri katılabilir</a:t>
            </a:r>
            <a:r>
              <a:rPr lang="tr-TR" dirty="0" smtClean="0">
                <a:latin typeface="Arial" panose="020B0604020202020204" pitchFamily="34" charset="0"/>
                <a:cs typeface="Arial" panose="020B0604020202020204" pitchFamily="34" charset="0"/>
              </a:rPr>
              <a:t>.</a:t>
            </a:r>
          </a:p>
          <a:p>
            <a:pPr algn="just">
              <a:lnSpc>
                <a:spcPct val="150000"/>
              </a:lnSpc>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Yarışmaya </a:t>
            </a:r>
            <a:r>
              <a:rPr lang="tr-TR" dirty="0">
                <a:latin typeface="Arial" panose="020B0604020202020204" pitchFamily="34" charset="0"/>
                <a:cs typeface="Arial" panose="020B0604020202020204" pitchFamily="34" charset="0"/>
              </a:rPr>
              <a:t>her öğrenci yalnızca </a:t>
            </a:r>
            <a:r>
              <a:rPr lang="tr-TR" b="1" u="sng" dirty="0">
                <a:latin typeface="Arial" panose="020B0604020202020204" pitchFamily="34" charset="0"/>
                <a:cs typeface="Arial" panose="020B0604020202020204" pitchFamily="34" charset="0"/>
              </a:rPr>
              <a:t>bir</a:t>
            </a:r>
            <a:r>
              <a:rPr lang="tr-TR" dirty="0">
                <a:latin typeface="Arial" panose="020B0604020202020204" pitchFamily="34" charset="0"/>
                <a:cs typeface="Arial" panose="020B0604020202020204" pitchFamily="34" charset="0"/>
              </a:rPr>
              <a:t> proje ile katılabilir ve her proje </a:t>
            </a:r>
            <a:r>
              <a:rPr lang="tr-TR" b="1" u="sng" dirty="0">
                <a:latin typeface="Arial" panose="020B0604020202020204" pitchFamily="34" charset="0"/>
                <a:cs typeface="Arial" panose="020B0604020202020204" pitchFamily="34" charset="0"/>
              </a:rPr>
              <a:t>en çok üç öğrenci</a:t>
            </a:r>
            <a:r>
              <a:rPr lang="tr-TR" dirty="0">
                <a:latin typeface="Arial" panose="020B0604020202020204" pitchFamily="34" charset="0"/>
                <a:cs typeface="Arial" panose="020B0604020202020204" pitchFamily="34" charset="0"/>
              </a:rPr>
              <a:t> tarafından hazırlanır. </a:t>
            </a:r>
            <a:endParaRPr lang="tr-TR" dirty="0" smtClean="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Bir </a:t>
            </a:r>
            <a:r>
              <a:rPr lang="tr-TR" dirty="0">
                <a:latin typeface="Arial" panose="020B0604020202020204" pitchFamily="34" charset="0"/>
                <a:cs typeface="Arial" panose="020B0604020202020204" pitchFamily="34" charset="0"/>
              </a:rPr>
              <a:t>projede sadece </a:t>
            </a:r>
            <a:r>
              <a:rPr lang="tr-TR" b="1" u="sng" dirty="0">
                <a:latin typeface="Arial" panose="020B0604020202020204" pitchFamily="34" charset="0"/>
                <a:cs typeface="Arial" panose="020B0604020202020204" pitchFamily="34" charset="0"/>
              </a:rPr>
              <a:t>bir</a:t>
            </a:r>
            <a:r>
              <a:rPr lang="tr-TR" dirty="0">
                <a:latin typeface="Arial" panose="020B0604020202020204" pitchFamily="34" charset="0"/>
                <a:cs typeface="Arial" panose="020B0604020202020204" pitchFamily="34" charset="0"/>
              </a:rPr>
              <a:t> danışman görev alabilir ve danışman birden fazla projeye danışmanlık yapabilir. Danışman için alan sınırlaması yoktur. </a:t>
            </a:r>
            <a:r>
              <a:rPr lang="tr-TR" b="1" dirty="0">
                <a:latin typeface="Arial" panose="020B0604020202020204" pitchFamily="34" charset="0"/>
                <a:cs typeface="Arial" panose="020B0604020202020204" pitchFamily="34" charset="0"/>
              </a:rPr>
              <a:t>Projede danışman olması zorunludur. </a:t>
            </a:r>
            <a:endParaRPr lang="tr-TR" b="1" dirty="0" smtClean="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Yarışmaya </a:t>
            </a:r>
            <a:r>
              <a:rPr lang="tr-TR" dirty="0">
                <a:latin typeface="Arial" panose="020B0604020202020204" pitchFamily="34" charset="0"/>
                <a:cs typeface="Arial" panose="020B0604020202020204" pitchFamily="34" charset="0"/>
              </a:rPr>
              <a:t>başvuruda bulunacak bir projedeki öğrenciler ve danışman </a:t>
            </a:r>
            <a:r>
              <a:rPr lang="tr-TR" b="1" u="sng" dirty="0">
                <a:latin typeface="Arial" panose="020B0604020202020204" pitchFamily="34" charset="0"/>
                <a:cs typeface="Arial" panose="020B0604020202020204" pitchFamily="34" charset="0"/>
              </a:rPr>
              <a:t>farklı okullardan </a:t>
            </a:r>
            <a:r>
              <a:rPr lang="tr-TR" dirty="0">
                <a:latin typeface="Arial" panose="020B0604020202020204" pitchFamily="34" charset="0"/>
                <a:cs typeface="Arial" panose="020B0604020202020204" pitchFamily="34" charset="0"/>
              </a:rPr>
              <a:t>olabilir.</a:t>
            </a: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3</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a:t>
            </a:r>
            <a:r>
              <a:rPr kumimoji="0" lang="tr-TR" sz="2400" b="1" i="0" u="none" strike="noStrike" kern="1200" cap="none" spc="0" normalizeH="0" noProof="0" dirty="0" smtClean="0">
                <a:ln>
                  <a:noFill/>
                </a:ln>
                <a:solidFill>
                  <a:sysClr val="window" lastClr="FFFFFF"/>
                </a:solidFill>
                <a:effectLst/>
                <a:uLnTx/>
                <a:uFillTx/>
                <a:latin typeface="Arial"/>
                <a:ea typeface="MS PGothic" pitchFamily="34" charset="-128"/>
              </a:rPr>
              <a:t> Ortaokul</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290276" y="547990"/>
            <a:ext cx="8729023"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BAŞVURU KOŞULLARI</a:t>
            </a:r>
            <a:endParaRPr lang="tr-TR" sz="1400" dirty="0">
              <a:solidFill>
                <a:srgbClr val="7030A0"/>
              </a:solidFill>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8833008" y="1726388"/>
            <a:ext cx="3142576" cy="3030339"/>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50706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60298" y="1071337"/>
            <a:ext cx="8347505" cy="5027017"/>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Projelerin</a:t>
            </a:r>
            <a:r>
              <a:rPr lang="tr-TR" dirty="0">
                <a:latin typeface="Arial" panose="020B0604020202020204" pitchFamily="34" charset="0"/>
                <a:cs typeface="Arial" panose="020B0604020202020204" pitchFamily="34" charset="0"/>
              </a:rPr>
              <a:t>, öğrencilerin özgün düşüncelerinden kaynaklanması, kendileri tarafından şekillendirilmiş, danışarak ama kendi bilgi ve becerileri ile yapılması gerekmektedir. Fikir aşamasında veya devam etmekte olan projelerle yarışmaya başvuru yapılmaz. Projelerin, Proje Rehberinde belirtilen formatta ve sonlandırılmış olarak yarışmaya başvurusunun yapılması gerekir</a:t>
            </a:r>
            <a:r>
              <a:rPr lang="tr-TR" dirty="0" smtClean="0">
                <a:latin typeface="Arial" panose="020B0604020202020204" pitchFamily="34" charset="0"/>
                <a:cs typeface="Arial" panose="020B0604020202020204" pitchFamily="34" charset="0"/>
              </a:rPr>
              <a:t>.</a:t>
            </a: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Aynı </a:t>
            </a:r>
            <a:r>
              <a:rPr lang="tr-TR" dirty="0">
                <a:latin typeface="Arial" panose="020B0604020202020204" pitchFamily="34" charset="0"/>
                <a:cs typeface="Arial" panose="020B0604020202020204" pitchFamily="34" charset="0"/>
              </a:rPr>
              <a:t>ya da başka isimlerle ve/veya aynı ya da benzer içerikle (konuyla) herhangi bir proje yarışmasına, bu yarışmanın son başvuru tarihinden önce başvurusu yapılmış veya katılmış projelerle bu yarışmaya başvuru yapılamaz. Bu kurala uymadığı tespit edilen projeler, hangi aşamada olursa olsun yarışmadan elenir. </a:t>
            </a: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4</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 Ortaokul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260298" y="598321"/>
            <a:ext cx="8729023"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BAŞVURU KOŞULLARI</a:t>
            </a:r>
            <a:endParaRPr lang="tr-TR" sz="1400" dirty="0">
              <a:solidFill>
                <a:srgbClr val="7030A0"/>
              </a:solidFill>
              <a:latin typeface="Arial" panose="020B0604020202020204" pitchFamily="34" charset="0"/>
              <a:cs typeface="Arial" panose="020B0604020202020204" pitchFamily="34" charset="0"/>
            </a:endParaRP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8914164" y="1675337"/>
            <a:ext cx="3061420" cy="2952081"/>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35211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a:off x="260298" y="1000699"/>
            <a:ext cx="8606611" cy="5078313"/>
          </a:xfrm>
          <a:prstGeom prst="rect">
            <a:avLst/>
          </a:prstGeom>
          <a:noFill/>
        </p:spPr>
        <p:txBody>
          <a:bodyPr wrap="square" rtlCol="0">
            <a:spAutoFit/>
          </a:bodyPr>
          <a:lstStyle/>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a:t>
            </a:r>
            <a:r>
              <a:rPr lang="tr-TR" dirty="0">
                <a:latin typeface="Arial" panose="020B0604020202020204" pitchFamily="34" charset="0"/>
                <a:cs typeface="Arial" panose="020B0604020202020204" pitchFamily="34" charset="0"/>
              </a:rPr>
              <a:t>sistemine eksik, hatalı veya yanlış belge ve bilgi yüklenmesi, hazırlanan projenin halk sağlığı ve güvenliği için risk teşkil etmesi, insanların kişilik haklarına aykırı çalışma yapılması, projede etnik kökene, kişi veya toplumu karalamaya yönelik içerik bulunması, omurgalılar üzerinde kesi yapılması, kan veya doku alınması, ağız ya da enjeksiyon yoluyla etkisi kesin olarak bilinmeyen tehlikeli ve yabancı madde verilmesi, sağlığı tehdit eden deneyler yapılması durumlarında proje başvuruları hangi aşamada olursa olsun yarışmadan elenir. </a:t>
            </a:r>
            <a:endParaRPr lang="tr-TR" dirty="0" smtClean="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171450" indent="-171450" algn="just">
              <a:lnSpc>
                <a:spcPct val="150000"/>
              </a:lnSpc>
              <a:buFont typeface="Wingdings" panose="05000000000000000000" pitchFamily="2" charset="2"/>
              <a:buChar char="§"/>
            </a:pPr>
            <a:r>
              <a:rPr lang="tr-TR" dirty="0" smtClean="0">
                <a:latin typeface="Arial" panose="020B0604020202020204" pitchFamily="34" charset="0"/>
                <a:cs typeface="Arial" panose="020B0604020202020204" pitchFamily="34" charset="0"/>
              </a:rPr>
              <a:t>Projeler </a:t>
            </a:r>
            <a:r>
              <a:rPr lang="tr-TR" dirty="0">
                <a:latin typeface="Arial" panose="020B0604020202020204" pitchFamily="34" charset="0"/>
                <a:cs typeface="Arial" panose="020B0604020202020204" pitchFamily="34" charset="0"/>
              </a:rPr>
              <a:t>başvuru yapılan ana alanda görevlendirilecek jüri tarafından değerlendirilecek olup, proje içeriğinin tematik alanla olan ilişkisi değerlendirmede etkili olacaktır. Başvuru aşamasında yapılan ana alan ve tematik alan seçimlerinde başvuru süreci bittikten sonra değişiklik yapılmayacaktır. </a:t>
            </a:r>
          </a:p>
        </p:txBody>
      </p:sp>
      <p:sp>
        <p:nvSpPr>
          <p:cNvPr id="6" name="Slayt Numarası Yer Tutucusu 3"/>
          <p:cNvSpPr>
            <a:spLocks noGrp="1"/>
          </p:cNvSpPr>
          <p:nvPr>
            <p:ph type="sldNum" sz="quarter" idx="12"/>
          </p:nvPr>
        </p:nvSpPr>
        <p:spPr>
          <a:xfrm>
            <a:off x="8599967" y="6260653"/>
            <a:ext cx="2743200" cy="365125"/>
          </a:xfrm>
        </p:spPr>
        <p:txBody>
          <a:bodyPr/>
          <a:lstStyle/>
          <a:p>
            <a:fld id="{A288FF71-A922-4FBD-81A3-4F1D48B61E9A}" type="slidenum">
              <a:rPr lang="tr-TR" smtClean="0"/>
              <a:t>5</a:t>
            </a:fld>
            <a:endParaRPr lang="tr-TR" dirty="0"/>
          </a:p>
        </p:txBody>
      </p:sp>
      <p:sp>
        <p:nvSpPr>
          <p:cNvPr id="9"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2204-B Ortaokul Öğrencileri 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7" name="Metin kutusu 6"/>
          <p:cNvSpPr txBox="1"/>
          <p:nvPr/>
        </p:nvSpPr>
        <p:spPr>
          <a:xfrm>
            <a:off x="260298" y="563002"/>
            <a:ext cx="8729023" cy="496996"/>
          </a:xfrm>
          <a:prstGeom prst="rect">
            <a:avLst/>
          </a:prstGeom>
          <a:noFill/>
        </p:spPr>
        <p:txBody>
          <a:bodyPr wrap="square" rtlCol="0">
            <a:spAutoFit/>
          </a:bodyPr>
          <a:lstStyle/>
          <a:p>
            <a:pPr algn="just">
              <a:lnSpc>
                <a:spcPct val="150000"/>
              </a:lnSpc>
            </a:pPr>
            <a:r>
              <a:rPr lang="tr-TR" sz="2000" b="1" dirty="0" smtClean="0">
                <a:solidFill>
                  <a:srgbClr val="7030A0"/>
                </a:solidFill>
                <a:latin typeface="Arial" panose="020B0604020202020204" pitchFamily="34" charset="0"/>
                <a:cs typeface="Arial" panose="020B0604020202020204" pitchFamily="34" charset="0"/>
              </a:rPr>
              <a:t>BAŞVURU KOŞULLARI</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905" t="12857" r="6043" b="13674"/>
          <a:stretch/>
        </p:blipFill>
        <p:spPr bwMode="auto">
          <a:xfrm>
            <a:off x="8989321" y="1828898"/>
            <a:ext cx="2978799" cy="2872411"/>
          </a:xfrm>
          <a:prstGeom prst="ellipse">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971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6</a:t>
            </a:fld>
            <a:endParaRPr lang="tr-TR" dirty="0"/>
          </a:p>
        </p:txBody>
      </p:sp>
      <p:sp>
        <p:nvSpPr>
          <p:cNvPr id="5" name="Metin kutusu 4"/>
          <p:cNvSpPr txBox="1"/>
          <p:nvPr/>
        </p:nvSpPr>
        <p:spPr>
          <a:xfrm>
            <a:off x="337589" y="543300"/>
            <a:ext cx="9792393" cy="496996"/>
          </a:xfrm>
          <a:prstGeom prst="rect">
            <a:avLst/>
          </a:prstGeom>
          <a:noFill/>
        </p:spPr>
        <p:txBody>
          <a:bodyPr wrap="square" rtlCol="0">
            <a:spAutoFit/>
          </a:bodyPr>
          <a:lstStyle/>
          <a:p>
            <a:pPr algn="just">
              <a:lnSpc>
                <a:spcPct val="150000"/>
              </a:lnSpc>
            </a:pPr>
            <a:r>
              <a:rPr lang="tr-TR" sz="2000" b="1" dirty="0">
                <a:solidFill>
                  <a:srgbClr val="7030A0"/>
                </a:solidFill>
                <a:latin typeface="Arial" panose="020B0604020202020204" pitchFamily="34" charset="0"/>
                <a:cs typeface="Arial" panose="020B0604020202020204" pitchFamily="34" charset="0"/>
              </a:rPr>
              <a:t>BAŞVURU </a:t>
            </a:r>
            <a:r>
              <a:rPr lang="tr-TR" sz="2000" b="1" dirty="0" smtClean="0">
                <a:solidFill>
                  <a:srgbClr val="7030A0"/>
                </a:solidFill>
                <a:latin typeface="Arial" panose="020B0604020202020204" pitchFamily="34" charset="0"/>
                <a:cs typeface="Arial" panose="020B0604020202020204" pitchFamily="34" charset="0"/>
              </a:rPr>
              <a:t>İŞLEMLERİ</a:t>
            </a:r>
            <a:endParaRPr lang="tr-TR" sz="2000" b="1" dirty="0">
              <a:solidFill>
                <a:srgbClr val="7030A0"/>
              </a:solidFill>
              <a:latin typeface="Arial" panose="020B0604020202020204" pitchFamily="34" charset="0"/>
              <a:cs typeface="Arial" panose="020B0604020202020204" pitchFamily="34" charset="0"/>
            </a:endParaRP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37589" y="1117319"/>
            <a:ext cx="8545944" cy="4388894"/>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2022 </a:t>
            </a:r>
            <a:r>
              <a:rPr lang="tr-TR" dirty="0">
                <a:latin typeface="Arial" panose="020B0604020202020204" pitchFamily="34" charset="0"/>
                <a:cs typeface="Arial" panose="020B0604020202020204" pitchFamily="34" charset="0"/>
              </a:rPr>
              <a:t>yılı Ortaokul Öğrencileri Araştırma Projeleri Yarışması Proje Rehberine göre hazırlanan ve tamamlanan projelerin başvuruları 10 Ocak 2022 tarihinde başlar ve 18 Şubat 2022 tarihinde, saat 17.30’da sona erer. Başvurular, </a:t>
            </a:r>
            <a:r>
              <a:rPr lang="tr-TR" dirty="0">
                <a:latin typeface="Arial" panose="020B0604020202020204" pitchFamily="34" charset="0"/>
                <a:cs typeface="Arial" panose="020B0604020202020204" pitchFamily="34" charset="0"/>
                <a:hlinkClick r:id="rId2"/>
              </a:rPr>
              <a:t>https://</a:t>
            </a:r>
            <a:r>
              <a:rPr lang="tr-TR" dirty="0" smtClean="0">
                <a:latin typeface="Arial" panose="020B0604020202020204" pitchFamily="34" charset="0"/>
                <a:cs typeface="Arial" panose="020B0604020202020204" pitchFamily="34" charset="0"/>
                <a:hlinkClick r:id="rId2"/>
              </a:rPr>
              <a:t>e-bideb.tubitak.gov.tr</a:t>
            </a:r>
            <a:r>
              <a:rPr lang="tr-TR" dirty="0" smtClean="0">
                <a:latin typeface="Arial" panose="020B0604020202020204" pitchFamily="34" charset="0"/>
                <a:cs typeface="Arial" panose="020B0604020202020204" pitchFamily="34" charset="0"/>
              </a:rPr>
              <a:t> adresinden </a:t>
            </a:r>
            <a:r>
              <a:rPr lang="tr-TR" b="1" u="sng" dirty="0">
                <a:latin typeface="Arial" panose="020B0604020202020204" pitchFamily="34" charset="0"/>
                <a:cs typeface="Arial" panose="020B0604020202020204" pitchFamily="34" charset="0"/>
              </a:rPr>
              <a:t>danışman öğretmen tarafından </a:t>
            </a:r>
            <a:r>
              <a:rPr lang="tr-TR" dirty="0">
                <a:latin typeface="Arial" panose="020B0604020202020204" pitchFamily="34" charset="0"/>
                <a:cs typeface="Arial" panose="020B0604020202020204" pitchFamily="34" charset="0"/>
              </a:rPr>
              <a:t>çevrimiçi olarak yapılır. Başvuru yapabilmek için öğrenciler ve danışman öğretmenin </a:t>
            </a:r>
            <a:r>
              <a:rPr lang="tr-TR" dirty="0" err="1">
                <a:latin typeface="Arial" panose="020B0604020202020204" pitchFamily="34" charset="0"/>
                <a:cs typeface="Arial" panose="020B0604020202020204" pitchFamily="34" charset="0"/>
              </a:rPr>
              <a:t>ARBİS’e</a:t>
            </a:r>
            <a:r>
              <a:rPr lang="tr-TR" dirty="0">
                <a:latin typeface="Arial" panose="020B0604020202020204" pitchFamily="34" charset="0"/>
                <a:cs typeface="Arial" panose="020B0604020202020204" pitchFamily="34" charset="0"/>
              </a:rPr>
              <a:t> kayıtlı olması gerekir (Bkz. </a:t>
            </a:r>
            <a:r>
              <a:rPr lang="tr-TR" dirty="0">
                <a:latin typeface="Arial" panose="020B0604020202020204" pitchFamily="34" charset="0"/>
                <a:cs typeface="Arial" panose="020B0604020202020204" pitchFamily="34" charset="0"/>
                <a:hlinkClick r:id="rId3"/>
              </a:rPr>
              <a:t>https://</a:t>
            </a:r>
            <a:r>
              <a:rPr lang="tr-TR" dirty="0" smtClean="0">
                <a:latin typeface="Arial" panose="020B0604020202020204" pitchFamily="34" charset="0"/>
                <a:cs typeface="Arial" panose="020B0604020202020204" pitchFamily="34" charset="0"/>
                <a:hlinkClick r:id="rId3"/>
              </a:rPr>
              <a:t>arbis.tubitak.gov.tr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Danışman </a:t>
            </a:r>
            <a:r>
              <a:rPr lang="tr-TR" dirty="0">
                <a:latin typeface="Arial" panose="020B0604020202020204" pitchFamily="34" charset="0"/>
                <a:cs typeface="Arial" panose="020B0604020202020204" pitchFamily="34" charset="0"/>
              </a:rPr>
              <a:t>öğretmen sisteme kendi kullanıcı adı ve şifresi ile giriş yaparak proje ve projedeki tüm öğrencilerin bilgilerini kaydeder</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Öğrenci/öğrencilerin </a:t>
            </a:r>
            <a:r>
              <a:rPr lang="tr-TR" dirty="0">
                <a:latin typeface="Arial" panose="020B0604020202020204" pitchFamily="34" charset="0"/>
                <a:cs typeface="Arial" panose="020B0604020202020204" pitchFamily="34" charset="0"/>
              </a:rPr>
              <a:t>son altı ay içinde çekilmiş vesikalık fotoğrafları sisteme yüklenir. </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129961" y="1857488"/>
            <a:ext cx="2768783" cy="2768783"/>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9832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7</a:t>
            </a:fld>
            <a:endParaRPr lang="tr-TR" dirty="0"/>
          </a:p>
        </p:txBody>
      </p:sp>
      <p:sp>
        <p:nvSpPr>
          <p:cNvPr id="5" name="Metin kutusu 4"/>
          <p:cNvSpPr txBox="1"/>
          <p:nvPr/>
        </p:nvSpPr>
        <p:spPr>
          <a:xfrm>
            <a:off x="300644" y="558449"/>
            <a:ext cx="9792393" cy="496996"/>
          </a:xfrm>
          <a:prstGeom prst="rect">
            <a:avLst/>
          </a:prstGeom>
          <a:noFill/>
        </p:spPr>
        <p:txBody>
          <a:bodyPr wrap="square" rtlCol="0">
            <a:spAutoFit/>
          </a:bodyPr>
          <a:lstStyle/>
          <a:p>
            <a:pPr algn="just">
              <a:lnSpc>
                <a:spcPct val="150000"/>
              </a:lnSpc>
            </a:pPr>
            <a:r>
              <a:rPr lang="tr-TR" sz="2000" b="1" dirty="0">
                <a:solidFill>
                  <a:srgbClr val="7030A0"/>
                </a:solidFill>
                <a:latin typeface="Arial" panose="020B0604020202020204" pitchFamily="34" charset="0"/>
                <a:cs typeface="Arial" panose="020B0604020202020204" pitchFamily="34" charset="0"/>
              </a:rPr>
              <a:t>BAŞVURU </a:t>
            </a:r>
            <a:r>
              <a:rPr lang="tr-TR" sz="2000" b="1" dirty="0" smtClean="0">
                <a:solidFill>
                  <a:srgbClr val="7030A0"/>
                </a:solidFill>
                <a:latin typeface="Arial" panose="020B0604020202020204" pitchFamily="34" charset="0"/>
                <a:cs typeface="Arial" panose="020B0604020202020204" pitchFamily="34" charset="0"/>
              </a:rPr>
              <a:t>İŞLEMLERİ</a:t>
            </a:r>
            <a:endParaRPr lang="tr-TR" sz="2000" b="1" dirty="0">
              <a:solidFill>
                <a:srgbClr val="7030A0"/>
              </a:solidFill>
              <a:latin typeface="Arial" panose="020B0604020202020204" pitchFamily="34" charset="0"/>
              <a:cs typeface="Arial" panose="020B0604020202020204" pitchFamily="34" charset="0"/>
            </a:endParaRP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00644" y="1130018"/>
            <a:ext cx="8545944" cy="5130635"/>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Proje </a:t>
            </a:r>
            <a:r>
              <a:rPr lang="tr-TR" dirty="0">
                <a:latin typeface="Arial" panose="020B0604020202020204" pitchFamily="34" charset="0"/>
                <a:cs typeface="Arial" panose="020B0604020202020204" pitchFamily="34" charset="0"/>
              </a:rPr>
              <a:t>çalışması, </a:t>
            </a:r>
            <a:r>
              <a:rPr lang="tr-TR" dirty="0">
                <a:latin typeface="Arial" panose="020B0604020202020204" pitchFamily="34" charset="0"/>
                <a:cs typeface="Arial" panose="020B0604020202020204" pitchFamily="34" charset="0"/>
                <a:hlinkClick r:id="rId2"/>
              </a:rPr>
              <a:t>http://</a:t>
            </a:r>
            <a:r>
              <a:rPr lang="tr-TR" dirty="0" smtClean="0">
                <a:latin typeface="Arial" panose="020B0604020202020204" pitchFamily="34" charset="0"/>
                <a:cs typeface="Arial" panose="020B0604020202020204" pitchFamily="34" charset="0"/>
                <a:hlinkClick r:id="rId2"/>
              </a:rPr>
              <a:t>www.tubitak.gov.tr/tr/yarismalar/icerik-ortaokul-ogrencileri-arastirma-projeleri-yarismasi</a:t>
            </a:r>
            <a:r>
              <a:rPr lang="tr-TR" dirty="0" smtClean="0">
                <a:latin typeface="Arial" panose="020B0604020202020204" pitchFamily="34" charset="0"/>
                <a:cs typeface="Arial" panose="020B0604020202020204" pitchFamily="34" charset="0"/>
              </a:rPr>
              <a:t> adresinde </a:t>
            </a:r>
            <a:r>
              <a:rPr lang="tr-TR" dirty="0">
                <a:latin typeface="Arial" panose="020B0604020202020204" pitchFamily="34" charset="0"/>
                <a:cs typeface="Arial" panose="020B0604020202020204" pitchFamily="34" charset="0"/>
              </a:rPr>
              <a:t>bulunan şablon kullanılarak hazırlanır ve tek bir dosya halinde PDF formatında sisteme yüklenir. </a:t>
            </a:r>
            <a:r>
              <a:rPr lang="tr-TR" b="1" dirty="0">
                <a:latin typeface="Arial" panose="020B0604020202020204" pitchFamily="34" charset="0"/>
                <a:cs typeface="Arial" panose="020B0604020202020204" pitchFamily="34" charset="0"/>
              </a:rPr>
              <a:t>Proje özeti en az 150, en fazla 250 kelime; proje raporu en az 2, en fazla 20 sayfa olmalıdır.</a:t>
            </a:r>
            <a:r>
              <a:rPr lang="tr-TR" dirty="0">
                <a:latin typeface="Arial" panose="020B0604020202020204" pitchFamily="34" charset="0"/>
                <a:cs typeface="Arial" panose="020B0604020202020204" pitchFamily="34" charset="0"/>
              </a:rPr>
              <a:t> Proje raporu dışında kalan belgeler (bilimsel etik formu, izin belgeleri, fotoğraf, anket vb.) sistemde EK BELGELER kısmına yüklenir. </a:t>
            </a: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Projeye </a:t>
            </a:r>
            <a:r>
              <a:rPr lang="tr-TR" dirty="0">
                <a:latin typeface="Arial" panose="020B0604020202020204" pitchFamily="34" charset="0"/>
                <a:cs typeface="Arial" panose="020B0604020202020204" pitchFamily="34" charset="0"/>
              </a:rPr>
              <a:t>ait video kaydı sisteme eklenebilir.  Video eklenmesi zorunlu değildir. Videonun boyutu 10 MB’ı geçmemeli ve FLV formatında olmalıdır.  </a:t>
            </a: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a:t>
            </a:r>
            <a:r>
              <a:rPr lang="tr-TR" dirty="0">
                <a:latin typeface="Arial" panose="020B0604020202020204" pitchFamily="34" charset="0"/>
                <a:cs typeface="Arial" panose="020B0604020202020204" pitchFamily="34" charset="0"/>
              </a:rPr>
              <a:t>tarihleri içerisinde, çevrimiçi başvuru yapıldıktan sonra değişiklik için onayı kaldırılıp tekrar onaylanmadan bırakılan projeler değerlendirmeye alınmaz. </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206801" y="1730271"/>
            <a:ext cx="2768783" cy="2768783"/>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335926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8</a:t>
            </a:fld>
            <a:endParaRPr lang="tr-TR" dirty="0"/>
          </a:p>
        </p:txBody>
      </p:sp>
      <p:sp>
        <p:nvSpPr>
          <p:cNvPr id="5" name="Metin kutusu 4"/>
          <p:cNvSpPr txBox="1"/>
          <p:nvPr/>
        </p:nvSpPr>
        <p:spPr>
          <a:xfrm>
            <a:off x="300643" y="579776"/>
            <a:ext cx="9792393" cy="496996"/>
          </a:xfrm>
          <a:prstGeom prst="rect">
            <a:avLst/>
          </a:prstGeom>
          <a:noFill/>
        </p:spPr>
        <p:txBody>
          <a:bodyPr wrap="square" rtlCol="0">
            <a:spAutoFit/>
          </a:bodyPr>
          <a:lstStyle/>
          <a:p>
            <a:pPr algn="just">
              <a:lnSpc>
                <a:spcPct val="150000"/>
              </a:lnSpc>
            </a:pPr>
            <a:r>
              <a:rPr lang="tr-TR" sz="2000" b="1" dirty="0">
                <a:solidFill>
                  <a:srgbClr val="7030A0"/>
                </a:solidFill>
                <a:latin typeface="Arial" panose="020B0604020202020204" pitchFamily="34" charset="0"/>
                <a:cs typeface="Arial" panose="020B0604020202020204" pitchFamily="34" charset="0"/>
              </a:rPr>
              <a:t>BAŞVURU </a:t>
            </a:r>
            <a:r>
              <a:rPr lang="tr-TR" sz="2000" b="1" dirty="0" smtClean="0">
                <a:solidFill>
                  <a:srgbClr val="7030A0"/>
                </a:solidFill>
                <a:latin typeface="Arial" panose="020B0604020202020204" pitchFamily="34" charset="0"/>
                <a:cs typeface="Arial" panose="020B0604020202020204" pitchFamily="34" charset="0"/>
              </a:rPr>
              <a:t>İŞLEMLERİ</a:t>
            </a:r>
            <a:endParaRPr lang="tr-TR" sz="2000" b="1" dirty="0">
              <a:solidFill>
                <a:srgbClr val="7030A0"/>
              </a:solidFill>
              <a:latin typeface="Arial" panose="020B0604020202020204" pitchFamily="34" charset="0"/>
              <a:cs typeface="Arial" panose="020B0604020202020204" pitchFamily="34" charset="0"/>
            </a:endParaRP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sp>
        <p:nvSpPr>
          <p:cNvPr id="8" name="Metin kutusu 7"/>
          <p:cNvSpPr txBox="1"/>
          <p:nvPr/>
        </p:nvSpPr>
        <p:spPr>
          <a:xfrm>
            <a:off x="378697" y="1194188"/>
            <a:ext cx="8545944" cy="4465838"/>
          </a:xfrm>
          <a:prstGeom prst="rect">
            <a:avLst/>
          </a:prstGeom>
          <a:noFill/>
        </p:spPr>
        <p:txBody>
          <a:bodyPr wrap="square" rtlCol="0">
            <a:spAutoFit/>
          </a:bodyPr>
          <a:lstStyle/>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a:t>
            </a:r>
            <a:r>
              <a:rPr lang="tr-TR" dirty="0">
                <a:latin typeface="Arial" panose="020B0604020202020204" pitchFamily="34" charset="0"/>
                <a:cs typeface="Arial" panose="020B0604020202020204" pitchFamily="34" charset="0"/>
              </a:rPr>
              <a:t>sistemi kapandıktan sonra öğrenci ve danışman öğretmen bilgileri dâhil hiçbir değişiklik talebi kabul edilmez. Herhangi bir nedenle sistemde başvurusu tamamlanmamış projeler değerlendirmeye alınmaz</a:t>
            </a:r>
            <a:r>
              <a:rPr lang="tr-TR" dirty="0" smtClean="0">
                <a:latin typeface="Arial" panose="020B0604020202020204" pitchFamily="34" charset="0"/>
                <a:cs typeface="Arial" panose="020B0604020202020204" pitchFamily="34" charset="0"/>
              </a:rPr>
              <a:t>.</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Başvuru formu </a:t>
            </a:r>
            <a:r>
              <a:rPr lang="tr-TR" dirty="0">
                <a:latin typeface="Arial" panose="020B0604020202020204" pitchFamily="34" charset="0"/>
                <a:cs typeface="Arial" panose="020B0604020202020204" pitchFamily="34" charset="0"/>
              </a:rPr>
              <a:t>Bölge Koordinatörlerine gönderilmez. Bu formun başvuru </a:t>
            </a:r>
            <a:r>
              <a:rPr lang="tr-TR" dirty="0" smtClean="0">
                <a:latin typeface="Arial" panose="020B0604020202020204" pitchFamily="34" charset="0"/>
                <a:cs typeface="Arial" panose="020B0604020202020204" pitchFamily="34" charset="0"/>
              </a:rPr>
              <a:t>sahipleri tarafından </a:t>
            </a:r>
            <a:r>
              <a:rPr lang="tr-TR" dirty="0">
                <a:latin typeface="Arial" panose="020B0604020202020204" pitchFamily="34" charset="0"/>
                <a:cs typeface="Arial" panose="020B0604020202020204" pitchFamily="34" charset="0"/>
              </a:rPr>
              <a:t>saklanması ve TÜBİTAK tarafından istendiğinde ibraz edilmesi gerekir.  </a:t>
            </a:r>
            <a:endParaRPr lang="tr-TR" dirty="0" smtClean="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a:p>
            <a:pPr marL="285750" indent="-285750" algn="just">
              <a:lnSpc>
                <a:spcPct val="120000"/>
              </a:lnSpc>
              <a:spcBef>
                <a:spcPts val="600"/>
              </a:spcBef>
              <a:buFont typeface="Wingdings" panose="05000000000000000000" pitchFamily="2" charset="2"/>
              <a:buChar char="§"/>
            </a:pPr>
            <a:r>
              <a:rPr lang="tr-TR" dirty="0" smtClean="0">
                <a:latin typeface="Arial" panose="020B0604020202020204" pitchFamily="34" charset="0"/>
                <a:cs typeface="Arial" panose="020B0604020202020204" pitchFamily="34" charset="0"/>
              </a:rPr>
              <a:t>Bölge </a:t>
            </a:r>
            <a:r>
              <a:rPr lang="tr-TR" dirty="0">
                <a:latin typeface="Arial" panose="020B0604020202020204" pitchFamily="34" charset="0"/>
                <a:cs typeface="Arial" panose="020B0604020202020204" pitchFamily="34" charset="0"/>
              </a:rPr>
              <a:t>sergisi aşamasına geçen öğrenciler tarafından </a:t>
            </a:r>
            <a:r>
              <a:rPr lang="tr-TR" dirty="0" err="1">
                <a:latin typeface="Arial" panose="020B0604020202020204" pitchFamily="34" charset="0"/>
                <a:cs typeface="Arial" panose="020B0604020202020204" pitchFamily="34" charset="0"/>
              </a:rPr>
              <a:t>Muvafakatname</a:t>
            </a:r>
            <a:r>
              <a:rPr lang="tr-TR" dirty="0">
                <a:latin typeface="Arial" panose="020B0604020202020204" pitchFamily="34" charset="0"/>
                <a:cs typeface="Arial" panose="020B0604020202020204" pitchFamily="34" charset="0"/>
              </a:rPr>
              <a:t>, Bilimsel Etik ve Proje Katkı Beyan Formu, Yarışma Kuralları Kabul Formu bölge sergileri öncesinde doldurularak Bölge Koordinatörlerine gönderilir. </a:t>
            </a:r>
          </a:p>
          <a:p>
            <a:pPr marL="285750" indent="-285750" algn="just">
              <a:lnSpc>
                <a:spcPct val="120000"/>
              </a:lnSpc>
              <a:spcBef>
                <a:spcPts val="600"/>
              </a:spcBef>
              <a:buFont typeface="Wingdings" panose="05000000000000000000" pitchFamily="2" charset="2"/>
              <a:buChar char="§"/>
            </a:pP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206801" y="1730271"/>
            <a:ext cx="2768783" cy="276878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06341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A288FF71-A922-4FBD-81A3-4F1D48B61E9A}" type="slidenum">
              <a:rPr lang="tr-TR" smtClean="0"/>
              <a:t>9</a:t>
            </a:fld>
            <a:endParaRPr lang="tr-TR"/>
          </a:p>
        </p:txBody>
      </p:sp>
      <p:sp>
        <p:nvSpPr>
          <p:cNvPr id="5" name="Dikdörtgen 4"/>
          <p:cNvSpPr/>
          <p:nvPr/>
        </p:nvSpPr>
        <p:spPr>
          <a:xfrm>
            <a:off x="519570" y="604520"/>
            <a:ext cx="5562308" cy="764825"/>
          </a:xfrm>
          <a:prstGeom prst="rect">
            <a:avLst/>
          </a:prstGeom>
        </p:spPr>
        <p:txBody>
          <a:bodyPr wrap="square">
            <a:spAutoFit/>
          </a:bodyPr>
          <a:lstStyle/>
          <a:p>
            <a:pPr>
              <a:lnSpc>
                <a:spcPct val="90000"/>
              </a:lnSpc>
              <a:spcBef>
                <a:spcPts val="1000"/>
              </a:spcBef>
            </a:pPr>
            <a:r>
              <a:rPr lang="tr-TR" sz="2000" b="1" dirty="0">
                <a:solidFill>
                  <a:srgbClr val="7030A0"/>
                </a:solidFill>
                <a:latin typeface="Arial" panose="020B0604020202020204" pitchFamily="34" charset="0"/>
                <a:cs typeface="Arial" panose="020B0604020202020204" pitchFamily="34" charset="0"/>
              </a:rPr>
              <a:t>ANA ALANLAR</a:t>
            </a:r>
          </a:p>
          <a:p>
            <a:pPr algn="just">
              <a:lnSpc>
                <a:spcPct val="115000"/>
              </a:lnSpc>
              <a:spcBef>
                <a:spcPts val="600"/>
              </a:spcBef>
              <a:spcAft>
                <a:spcPts val="600"/>
              </a:spcAft>
            </a:pPr>
            <a:r>
              <a:rPr lang="tr-TR" dirty="0">
                <a:latin typeface="Arial" panose="020B0604020202020204" pitchFamily="34" charset="0"/>
                <a:cs typeface="Arial" panose="020B0604020202020204" pitchFamily="34" charset="0"/>
              </a:rPr>
              <a:t>Yarışma </a:t>
            </a:r>
            <a:r>
              <a:rPr lang="tr-TR" dirty="0" smtClean="0">
                <a:latin typeface="Arial" panose="020B0604020202020204" pitchFamily="34" charset="0"/>
                <a:cs typeface="Arial" panose="020B0604020202020204" pitchFamily="34" charset="0"/>
              </a:rPr>
              <a:t>10 </a:t>
            </a:r>
            <a:r>
              <a:rPr lang="tr-TR" dirty="0">
                <a:latin typeface="Arial" panose="020B0604020202020204" pitchFamily="34" charset="0"/>
                <a:cs typeface="Arial" panose="020B0604020202020204" pitchFamily="34" charset="0"/>
              </a:rPr>
              <a:t>ana bilim alanında düzenlenmektedir.</a:t>
            </a:r>
          </a:p>
        </p:txBody>
      </p:sp>
      <p:sp>
        <p:nvSpPr>
          <p:cNvPr id="7" name="Unvan 1"/>
          <p:cNvSpPr txBox="1">
            <a:spLocks/>
          </p:cNvSpPr>
          <p:nvPr/>
        </p:nvSpPr>
        <p:spPr bwMode="auto">
          <a:xfrm>
            <a:off x="0" y="0"/>
            <a:ext cx="10896601"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400" b="1" kern="1200">
                <a:solidFill>
                  <a:schemeClr val="bg1"/>
                </a:solidFill>
                <a:latin typeface="+mn-lt"/>
                <a:ea typeface="MS PGothic" pitchFamily="34" charset="-128"/>
                <a:cs typeface="MS PGothic" charset="0"/>
              </a:defRPr>
            </a:lvl1pPr>
            <a:lvl2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2pPr>
            <a:lvl3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3pPr>
            <a:lvl4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4pPr>
            <a:lvl5pPr algn="l" rtl="0" eaLnBrk="1" fontAlgn="base" hangingPunct="1">
              <a:spcBef>
                <a:spcPct val="0"/>
              </a:spcBef>
              <a:spcAft>
                <a:spcPct val="0"/>
              </a:spcAft>
              <a:defRPr sz="3200" b="1">
                <a:solidFill>
                  <a:schemeClr val="bg1"/>
                </a:solidFill>
                <a:latin typeface="Futura Bk BT"/>
                <a:ea typeface="MS PGothic" pitchFamily="34" charset="-128"/>
                <a:cs typeface="MS PGothic" charset="0"/>
              </a:defRPr>
            </a:lvl5pPr>
            <a:lvl6pPr marL="457200" algn="l" rtl="0" eaLnBrk="1" fontAlgn="base" hangingPunct="1">
              <a:spcBef>
                <a:spcPct val="0"/>
              </a:spcBef>
              <a:spcAft>
                <a:spcPct val="0"/>
              </a:spcAft>
              <a:defRPr sz="3200" b="1">
                <a:solidFill>
                  <a:schemeClr val="bg1"/>
                </a:solidFill>
                <a:latin typeface="Futura Bk BT"/>
              </a:defRPr>
            </a:lvl6pPr>
            <a:lvl7pPr marL="914400" algn="l" rtl="0" eaLnBrk="1" fontAlgn="base" hangingPunct="1">
              <a:spcBef>
                <a:spcPct val="0"/>
              </a:spcBef>
              <a:spcAft>
                <a:spcPct val="0"/>
              </a:spcAft>
              <a:defRPr sz="3200" b="1">
                <a:solidFill>
                  <a:schemeClr val="bg1"/>
                </a:solidFill>
                <a:latin typeface="Futura Bk BT"/>
              </a:defRPr>
            </a:lvl7pPr>
            <a:lvl8pPr marL="1371600" algn="l" rtl="0" eaLnBrk="1" fontAlgn="base" hangingPunct="1">
              <a:spcBef>
                <a:spcPct val="0"/>
              </a:spcBef>
              <a:spcAft>
                <a:spcPct val="0"/>
              </a:spcAft>
              <a:defRPr sz="3200" b="1">
                <a:solidFill>
                  <a:schemeClr val="bg1"/>
                </a:solidFill>
                <a:latin typeface="Futura Bk BT"/>
              </a:defRPr>
            </a:lvl8pPr>
            <a:lvl9pPr marL="1828800" algn="l" rtl="0" eaLnBrk="1" fontAlgn="base" hangingPunct="1">
              <a:spcBef>
                <a:spcPct val="0"/>
              </a:spcBef>
              <a:spcAft>
                <a:spcPct val="0"/>
              </a:spcAft>
              <a:defRPr sz="3200" b="1">
                <a:solidFill>
                  <a:schemeClr val="bg1"/>
                </a:solidFill>
                <a:latin typeface="Futura Bk BT"/>
              </a:defRPr>
            </a:lvl9pPr>
          </a:lstStyle>
          <a:p>
            <a:pPr lvl="0">
              <a:defRPr/>
            </a:pPr>
            <a:r>
              <a:rPr lang="tr-TR" dirty="0">
                <a:solidFill>
                  <a:sysClr val="window" lastClr="FFFFFF"/>
                </a:solidFill>
                <a:latin typeface="Arial"/>
              </a:rPr>
              <a:t>2204-B Ortaokul Öğrencileri </a:t>
            </a:r>
            <a:r>
              <a:rPr kumimoji="0" lang="tr-TR" sz="2400" b="1" i="0" u="none" strike="noStrike" kern="1200" cap="none" spc="0" normalizeH="0" baseline="0" noProof="0" dirty="0" smtClean="0">
                <a:ln>
                  <a:noFill/>
                </a:ln>
                <a:solidFill>
                  <a:sysClr val="window" lastClr="FFFFFF"/>
                </a:solidFill>
                <a:effectLst/>
                <a:uLnTx/>
                <a:uFillTx/>
                <a:latin typeface="Arial"/>
                <a:ea typeface="MS PGothic" pitchFamily="34" charset="-128"/>
              </a:rPr>
              <a:t>Araştırma Projeleri Yarışması</a:t>
            </a:r>
            <a:endParaRPr kumimoji="0" lang="tr-TR" sz="2400" b="1" i="0" u="none" strike="noStrike" kern="1200" cap="none" spc="0" normalizeH="0" baseline="0" noProof="0" dirty="0">
              <a:ln>
                <a:noFill/>
              </a:ln>
              <a:solidFill>
                <a:sysClr val="window" lastClr="FFFFFF"/>
              </a:solidFill>
              <a:effectLst/>
              <a:uLnTx/>
              <a:uFillTx/>
              <a:latin typeface="Arial"/>
              <a:ea typeface="MS PGothic" pitchFamily="34" charset="-128"/>
            </a:endParaRPr>
          </a:p>
        </p:txBody>
      </p:sp>
      <p:pic>
        <p:nvPicPr>
          <p:cNvPr id="10" name="Resim 9" descr="C:\Users\sefa.aktas\Downloads\ortaokul-anaal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666" y="1821448"/>
            <a:ext cx="9985828" cy="3413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2426" y="6350"/>
            <a:ext cx="386316" cy="505308"/>
          </a:xfrm>
          <a:prstGeom prst="rect">
            <a:avLst/>
          </a:prstGeom>
          <a:effectLst>
            <a:glow>
              <a:schemeClr val="accent1">
                <a:alpha val="0"/>
              </a:schemeClr>
            </a:glow>
          </a:effectLst>
        </p:spPr>
      </p:pic>
    </p:spTree>
    <p:extLst>
      <p:ext uri="{BB962C8B-B14F-4D97-AF65-F5344CB8AC3E}">
        <p14:creationId xmlns:p14="http://schemas.microsoft.com/office/powerpoint/2010/main" val="116048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1591</Words>
  <Application>Microsoft Office PowerPoint</Application>
  <PresentationFormat>Geniş ekran</PresentationFormat>
  <Paragraphs>410</Paragraphs>
  <Slides>26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26</vt:i4>
      </vt:variant>
    </vt:vector>
  </HeadingPairs>
  <TitlesOfParts>
    <vt:vector size="32" baseType="lpstr">
      <vt:lpstr>MS PGothic</vt: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BÖLGESEL YARIŞMALARDA DERECELERE VERİLEN ÖDÜLLER</vt:lpstr>
      <vt:lpstr>PowerPoint Sunusu</vt:lpstr>
      <vt:lpstr>PowerPoint Sunusu</vt:lpstr>
      <vt:lpstr>PowerPoint Sunusu</vt:lpstr>
      <vt:lpstr>2021…</vt:lpstr>
      <vt:lpstr>PowerPoint Sunusu</vt:lpstr>
      <vt:lpstr>Türkiye Derecelerimiz…</vt:lpstr>
      <vt:lpstr>Türkiye Derecelerimiz…</vt:lpstr>
      <vt:lpstr>PowerPoint Sunusu</vt:lpstr>
      <vt:lpstr>PowerPoint Sunusu</vt:lpstr>
      <vt:lpstr>Doç. Dr. Hayati ÇAVUŞ   GSM  :(532) 738 08 39 e-posta : hcavus@yyu.edu.tr     Doç. Dr. Mustafa TÜYSÜZ  GSM  : (505) 041 25 82 e-posta : mustafatuysuz@yyu.edu.tr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 URSAVAŞ</dc:creator>
  <cp:lastModifiedBy>Hp</cp:lastModifiedBy>
  <cp:revision>97</cp:revision>
  <dcterms:created xsi:type="dcterms:W3CDTF">2019-11-27T09:44:27Z</dcterms:created>
  <dcterms:modified xsi:type="dcterms:W3CDTF">2021-12-20T14:24:45Z</dcterms:modified>
</cp:coreProperties>
</file>