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3" r:id="rId3"/>
    <p:sldId id="271" r:id="rId4"/>
    <p:sldId id="274" r:id="rId5"/>
    <p:sldId id="280" r:id="rId6"/>
    <p:sldId id="260" r:id="rId7"/>
    <p:sldId id="275" r:id="rId8"/>
    <p:sldId id="278" r:id="rId9"/>
    <p:sldId id="261" r:id="rId10"/>
    <p:sldId id="272" r:id="rId11"/>
    <p:sldId id="263" r:id="rId12"/>
    <p:sldId id="270" r:id="rId13"/>
    <p:sldId id="262" r:id="rId14"/>
    <p:sldId id="282" r:id="rId15"/>
    <p:sldId id="276" r:id="rId16"/>
    <p:sldId id="266" r:id="rId17"/>
    <p:sldId id="267" r:id="rId18"/>
    <p:sldId id="279" r:id="rId19"/>
    <p:sldId id="268" r:id="rId20"/>
    <p:sldId id="269" r:id="rId21"/>
    <p:sldId id="264" r:id="rId22"/>
    <p:sldId id="265" r:id="rId23"/>
    <p:sldId id="285" r:id="rId24"/>
    <p:sldId id="286" r:id="rId25"/>
    <p:sldId id="281" r:id="rId26"/>
    <p:sldId id="277"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0E"/>
    <a:srgbClr val="302782"/>
    <a:srgbClr val="CC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backWall>
    <c:plotArea>
      <c:layout/>
      <c:bar3DChart>
        <c:barDir val="col"/>
        <c:grouping val="clustered"/>
        <c:varyColors val="0"/>
        <c:ser>
          <c:idx val="1"/>
          <c:order val="0"/>
          <c:tx>
            <c:strRef>
              <c:f>basvuru!$B$1</c:f>
              <c:strCache>
                <c:ptCount val="1"/>
                <c:pt idx="0">
                  <c:v>Lise Öğrencileri Arası Araştırma Projeleri Proje Başvuru Grafiği</c:v>
                </c:pt>
              </c:strCache>
            </c:strRef>
          </c:tx>
          <c:spPr>
            <a:gradFill rotWithShape="1">
              <a:gsLst>
                <a:gs pos="0">
                  <a:schemeClr val="accent5">
                    <a:tint val="77000"/>
                    <a:satMod val="103000"/>
                    <a:lumMod val="102000"/>
                    <a:tint val="94000"/>
                  </a:schemeClr>
                </a:gs>
                <a:gs pos="50000">
                  <a:schemeClr val="accent5">
                    <a:tint val="77000"/>
                    <a:satMod val="110000"/>
                    <a:lumMod val="100000"/>
                    <a:shade val="100000"/>
                  </a:schemeClr>
                </a:gs>
                <a:gs pos="100000">
                  <a:schemeClr val="accent5">
                    <a:tint val="7700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basvuru!$A$2:$A$19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basvuru!$B$2:$B$19</c:f>
              <c:numCache>
                <c:formatCode>#,##0</c:formatCode>
                <c:ptCount val="18"/>
                <c:pt idx="0">
                  <c:v>528</c:v>
                </c:pt>
                <c:pt idx="1">
                  <c:v>744</c:v>
                </c:pt>
                <c:pt idx="2">
                  <c:v>1092</c:v>
                </c:pt>
                <c:pt idx="3">
                  <c:v>1608</c:v>
                </c:pt>
                <c:pt idx="4">
                  <c:v>1925</c:v>
                </c:pt>
                <c:pt idx="5">
                  <c:v>2791</c:v>
                </c:pt>
                <c:pt idx="6">
                  <c:v>3126</c:v>
                </c:pt>
                <c:pt idx="7">
                  <c:v>5111</c:v>
                </c:pt>
                <c:pt idx="8">
                  <c:v>5574</c:v>
                </c:pt>
                <c:pt idx="9">
                  <c:v>7401</c:v>
                </c:pt>
                <c:pt idx="10">
                  <c:v>10418</c:v>
                </c:pt>
                <c:pt idx="11">
                  <c:v>13775</c:v>
                </c:pt>
                <c:pt idx="12">
                  <c:v>13033</c:v>
                </c:pt>
                <c:pt idx="13">
                  <c:v>13940</c:v>
                </c:pt>
                <c:pt idx="14">
                  <c:v>16181</c:v>
                </c:pt>
                <c:pt idx="15">
                  <c:v>16679</c:v>
                </c:pt>
                <c:pt idx="16">
                  <c:v>15273</c:v>
                </c:pt>
                <c:pt idx="17">
                  <c:v>14010</c:v>
                </c:pt>
              </c:numCache>
            </c:numRef>
          </c:val>
          <c:extLst>
            <c:ext xmlns:c16="http://schemas.microsoft.com/office/drawing/2014/chart" uri="{C3380CC4-5D6E-409C-BE32-E72D297353CC}">
              <c16:uniqueId val="{00000000-6118-4C15-982F-2DF10C135DD0}"/>
            </c:ext>
          </c:extLst>
        </c:ser>
        <c:dLbls>
          <c:showLegendKey val="0"/>
          <c:showVal val="1"/>
          <c:showCatName val="0"/>
          <c:showSerName val="0"/>
          <c:showPercent val="0"/>
          <c:showBubbleSize val="0"/>
        </c:dLbls>
        <c:gapWidth val="150"/>
        <c:shape val="box"/>
        <c:axId val="264402944"/>
        <c:axId val="264216576"/>
        <c:axId val="0"/>
      </c:bar3DChart>
      <c:catAx>
        <c:axId val="264402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64216576"/>
        <c:crosses val="autoZero"/>
        <c:auto val="1"/>
        <c:lblAlgn val="ctr"/>
        <c:lblOffset val="100"/>
        <c:noMultiLvlLbl val="0"/>
      </c:catAx>
      <c:valAx>
        <c:axId val="26421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6440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 csCatId="colorful" phldr="1"/>
      <dgm:spPr/>
    </dgm:pt>
    <dgm:pt modelId="{C19E5A62-D567-4C30-8AC2-3EAC86A9CADD}">
      <dgm:prSet phldrT="[Metin]" custT="1"/>
      <dgm:spPr>
        <a:xfrm>
          <a:off x="0" y="4303287"/>
          <a:ext cx="8806582" cy="1573877"/>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2000" dirty="0">
            <a:solidFill>
              <a:sysClr val="window" lastClr="FFFFFF"/>
            </a:solidFill>
            <a:latin typeface="Arial"/>
            <a:ea typeface="+mn-ea"/>
            <a:cs typeface="+mn-cs"/>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xfrm>
          <a:off x="1257365" y="2365217"/>
          <a:ext cx="6366907" cy="1904110"/>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1600" dirty="0">
            <a:solidFill>
              <a:sysClr val="window" lastClr="FFFFFF"/>
            </a:solidFill>
            <a:latin typeface="Arial"/>
            <a:ea typeface="+mn-ea"/>
            <a:cs typeface="+mn-cs"/>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xfrm>
          <a:off x="2639680" y="0"/>
          <a:ext cx="3595094" cy="2399176"/>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90000"/>
            </a:lnSpc>
          </a:pPr>
          <a:endParaRPr lang="tr-TR" sz="2400" dirty="0">
            <a:solidFill>
              <a:sysClr val="window" lastClr="FFFFFF"/>
            </a:solidFill>
            <a:latin typeface="Arial"/>
            <a:ea typeface="+mn-ea"/>
            <a:cs typeface="+mn-cs"/>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0" presStyleCnt="3" custAng="10800000" custScaleX="100000" custScaleY="83147" custLinFactY="100000" custLinFactNeighborX="13513" custLinFactNeighborY="127750">
        <dgm:presLayoutVars>
          <dgm:chMax val="1"/>
          <dgm:bulletEnabled val="1"/>
        </dgm:presLayoutVars>
      </dgm:prSet>
      <dgm:spPr/>
      <dgm:t>
        <a:bodyPr/>
        <a:lstStyle/>
        <a:p>
          <a:endParaRPr lang="tr-TR"/>
        </a:p>
      </dgm:t>
    </dgm:pt>
    <dgm:pt modelId="{24F7EB37-5F2A-4004-A3A1-FE542A0729D0}" type="pres">
      <dgm:prSet presAssocID="{C19E5A62-D567-4C30-8AC2-3EAC86A9CADD}" presName="levelTx" presStyleLbl="revTx" presStyleIdx="0" presStyleCnt="0">
        <dgm:presLayoutVars>
          <dgm:chMax val="1"/>
          <dgm:bulletEnabled val="1"/>
        </dgm:presLayoutVars>
      </dgm:prSet>
      <dgm:spPr/>
      <dgm:t>
        <a:bodyPr/>
        <a:lstStyle/>
        <a:p>
          <a:endParaRPr lang="tr-TR"/>
        </a:p>
      </dgm:t>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1" presStyleCnt="3" custAng="10800000" custScaleX="98739" custScaleY="100593" custLinFactNeighborX="582" custLinFactNeighborY="41806">
        <dgm:presLayoutVars>
          <dgm:chMax val="1"/>
          <dgm:bulletEnabled val="1"/>
        </dgm:presLayoutVars>
      </dgm:prSet>
      <dgm:spPr/>
      <dgm:t>
        <a:bodyPr/>
        <a:lstStyle/>
        <a:p>
          <a:endParaRPr lang="tr-TR"/>
        </a:p>
      </dgm:t>
    </dgm:pt>
    <dgm:pt modelId="{5D662E3F-6F99-4E23-AD13-DD05650867CD}" type="pres">
      <dgm:prSet presAssocID="{5A070287-3825-4B60-9E29-CC7A9D3CEC83}" presName="levelTx" presStyleLbl="revTx" presStyleIdx="0" presStyleCnt="0">
        <dgm:presLayoutVars>
          <dgm:chMax val="1"/>
          <dgm:bulletEnabled val="1"/>
        </dgm:presLayoutVars>
      </dgm:prSet>
      <dgm:spPr/>
      <dgm:t>
        <a:bodyPr/>
        <a:lstStyle/>
        <a:p>
          <a:endParaRPr lang="tr-TR"/>
        </a:p>
      </dgm:t>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2" presStyleCnt="3" custAng="10800000" custScaleX="100002" custScaleY="126747" custLinFactY="-84297" custLinFactNeighborX="944" custLinFactNeighborY="-100000">
        <dgm:presLayoutVars>
          <dgm:chMax val="1"/>
          <dgm:bulletEnabled val="1"/>
        </dgm:presLayoutVars>
      </dgm:prSet>
      <dgm:spPr/>
      <dgm:t>
        <a:bodyPr/>
        <a:lstStyle/>
        <a:p>
          <a:endParaRPr lang="tr-TR"/>
        </a:p>
      </dgm:t>
    </dgm:pt>
    <dgm:pt modelId="{12D039D7-EA55-41A9-8879-874B3BE71E84}" type="pres">
      <dgm:prSet presAssocID="{9B0DB319-80A9-4446-9FEA-2205E1F54E50}" presName="levelTx" presStyleLbl="revTx" presStyleIdx="0" presStyleCnt="0">
        <dgm:presLayoutVars>
          <dgm:chMax val="1"/>
          <dgm:bulletEnabled val="1"/>
        </dgm:presLayoutVars>
      </dgm:prSet>
      <dgm:spPr/>
      <dgm:t>
        <a:bodyPr/>
        <a:lstStyle/>
        <a:p>
          <a:endParaRPr lang="tr-TR"/>
        </a:p>
      </dgm:t>
    </dgm:pt>
  </dgm:ptLst>
  <dgm:cxnLst>
    <dgm:cxn modelId="{FE72D377-5A0B-4BD6-99E0-C881B4570747}" type="presOf" srcId="{9B0DB319-80A9-4446-9FEA-2205E1F54E50}" destId="{D3A99FE1-CD26-4F08-BCD7-05E9E9E47142}" srcOrd="0" destOrd="0" presId="urn:microsoft.com/office/officeart/2005/8/layout/pyramid3"/>
    <dgm:cxn modelId="{97FCF9C4-AE98-4518-BEE2-FE276D4A7076}" type="presOf" srcId="{FE56E2CD-B45C-4674-AC53-C94E0463D23C}" destId="{359E47C3-A97B-476F-BA69-E024C0339BBE}" srcOrd="0" destOrd="0" presId="urn:microsoft.com/office/officeart/2005/8/layout/pyramid3"/>
    <dgm:cxn modelId="{8DD3582D-CFA2-4F65-9DCF-4B6338113542}" srcId="{FE56E2CD-B45C-4674-AC53-C94E0463D23C}" destId="{C19E5A62-D567-4C30-8AC2-3EAC86A9CADD}" srcOrd="0" destOrd="0" parTransId="{31D60F90-FBCB-40A5-8171-8A0BCB544FBA}" sibTransId="{257778D9-8842-40A0-A48B-F5381C67CC7D}"/>
    <dgm:cxn modelId="{ACF4311E-8945-4F0F-8040-C179531BE98C}" type="presOf" srcId="{C19E5A62-D567-4C30-8AC2-3EAC86A9CADD}" destId="{24F7EB37-5F2A-4004-A3A1-FE542A0729D0}" srcOrd="1" destOrd="0" presId="urn:microsoft.com/office/officeart/2005/8/layout/pyramid3"/>
    <dgm:cxn modelId="{B65ED8B7-3ECF-4B63-A661-32675FCBB755}" type="presOf" srcId="{C19E5A62-D567-4C30-8AC2-3EAC86A9CADD}" destId="{BA190C6E-D769-430C-89F1-9C58055B927F}" srcOrd="0" destOrd="0" presId="urn:microsoft.com/office/officeart/2005/8/layout/pyramid3"/>
    <dgm:cxn modelId="{41D8775D-D7B2-434A-9E28-0507A85ADEAA}" srcId="{FE56E2CD-B45C-4674-AC53-C94E0463D23C}" destId="{5A070287-3825-4B60-9E29-CC7A9D3CEC83}" srcOrd="1" destOrd="0" parTransId="{E5A1AA2B-1BDB-4912-9EC7-43D887A7DDC9}" sibTransId="{B16AD669-0CBC-40A5-A1A3-F3FF23033883}"/>
    <dgm:cxn modelId="{E14F74F6-3288-4F42-ABDD-C6EB9DEDEBD9}" type="presOf" srcId="{5A070287-3825-4B60-9E29-CC7A9D3CEC83}" destId="{5D662E3F-6F99-4E23-AD13-DD05650867CD}" srcOrd="1" destOrd="0" presId="urn:microsoft.com/office/officeart/2005/8/layout/pyramid3"/>
    <dgm:cxn modelId="{1ED33064-CBAB-4643-8BAF-920427B29E1D}" type="presOf" srcId="{5A070287-3825-4B60-9E29-CC7A9D3CEC83}" destId="{DD94318D-5690-4119-A6AF-7233F2952685}" srcOrd="0" destOrd="0" presId="urn:microsoft.com/office/officeart/2005/8/layout/pyramid3"/>
    <dgm:cxn modelId="{A2701832-1CEE-4628-A518-EBCE10059EE7}" srcId="{FE56E2CD-B45C-4674-AC53-C94E0463D23C}" destId="{9B0DB319-80A9-4446-9FEA-2205E1F54E50}" srcOrd="2" destOrd="0" parTransId="{C373E6ED-49B1-4299-B652-43FAB8214A82}" sibTransId="{D48775D7-9F52-4BA3-AA98-0BC6615E667E}"/>
    <dgm:cxn modelId="{5722AC97-F308-4FFE-835E-6531D460B7D3}" type="presOf" srcId="{9B0DB319-80A9-4446-9FEA-2205E1F54E50}" destId="{12D039D7-EA55-41A9-8879-874B3BE71E84}" srcOrd="1" destOrd="0" presId="urn:microsoft.com/office/officeart/2005/8/layout/pyramid3"/>
    <dgm:cxn modelId="{AA3EA108-B961-412A-A553-F62C5A6B85F3}" type="presParOf" srcId="{359E47C3-A97B-476F-BA69-E024C0339BBE}" destId="{A0ED6CFD-D576-415D-A322-FD22D14F9605}" srcOrd="0" destOrd="0" presId="urn:microsoft.com/office/officeart/2005/8/layout/pyramid3"/>
    <dgm:cxn modelId="{E7B17400-8EB6-47AC-9B4F-1A8BC62C9FA6}" type="presParOf" srcId="{A0ED6CFD-D576-415D-A322-FD22D14F9605}" destId="{BA190C6E-D769-430C-89F1-9C58055B927F}" srcOrd="0" destOrd="0" presId="urn:microsoft.com/office/officeart/2005/8/layout/pyramid3"/>
    <dgm:cxn modelId="{DB416A10-B6BD-4A1C-B435-053EDE127C44}" type="presParOf" srcId="{A0ED6CFD-D576-415D-A322-FD22D14F9605}" destId="{24F7EB37-5F2A-4004-A3A1-FE542A0729D0}" srcOrd="1" destOrd="0" presId="urn:microsoft.com/office/officeart/2005/8/layout/pyramid3"/>
    <dgm:cxn modelId="{134FEE57-8149-4799-B0A1-31BB637E9955}" type="presParOf" srcId="{359E47C3-A97B-476F-BA69-E024C0339BBE}" destId="{9A222799-876A-4D67-A06B-C2C11F6A2020}" srcOrd="1" destOrd="0" presId="urn:microsoft.com/office/officeart/2005/8/layout/pyramid3"/>
    <dgm:cxn modelId="{F26F3005-E2A1-4CA6-8137-FF05DC85E8A6}" type="presParOf" srcId="{9A222799-876A-4D67-A06B-C2C11F6A2020}" destId="{DD94318D-5690-4119-A6AF-7233F2952685}" srcOrd="0" destOrd="0" presId="urn:microsoft.com/office/officeart/2005/8/layout/pyramid3"/>
    <dgm:cxn modelId="{DC02ADD0-6F0F-4069-ABB9-14D23391CE77}" type="presParOf" srcId="{9A222799-876A-4D67-A06B-C2C11F6A2020}" destId="{5D662E3F-6F99-4E23-AD13-DD05650867CD}" srcOrd="1" destOrd="0" presId="urn:microsoft.com/office/officeart/2005/8/layout/pyramid3"/>
    <dgm:cxn modelId="{D46B5484-4F02-4DF7-B7E0-39E69378CC14}" type="presParOf" srcId="{359E47C3-A97B-476F-BA69-E024C0339BBE}" destId="{92ACFDF0-12AC-4FF3-B1B1-CF1E929B7B0F}" srcOrd="2" destOrd="0" presId="urn:microsoft.com/office/officeart/2005/8/layout/pyramid3"/>
    <dgm:cxn modelId="{93E7DD53-5FF5-4E1C-8522-12321972221D}" type="presParOf" srcId="{92ACFDF0-12AC-4FF3-B1B1-CF1E929B7B0F}" destId="{D3A99FE1-CD26-4F08-BCD7-05E9E9E47142}" srcOrd="0" destOrd="0" presId="urn:microsoft.com/office/officeart/2005/8/layout/pyramid3"/>
    <dgm:cxn modelId="{6DCB21D6-9FF6-40BA-808B-A953A67AC3E7}"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955D3-38A4-4C92-910E-E16CE4A1C6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34ED2230-0100-4E18-AB02-8D8DDE974B5F}">
      <dgm:prSet phldrT="[Metin]"/>
      <dgm:spPr>
        <a:xfrm>
          <a:off x="337025" y="1907"/>
          <a:ext cx="4909676" cy="179289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noProof="0" dirty="0" smtClean="0">
              <a:solidFill>
                <a:sysClr val="window" lastClr="FFFFFF"/>
              </a:solidFill>
              <a:latin typeface="Arial" panose="020B0604020202020204" pitchFamily="34" charset="0"/>
              <a:ea typeface="+mn-ea"/>
              <a:cs typeface="Arial" panose="020B0604020202020204" pitchFamily="34" charset="0"/>
            </a:rPr>
            <a:t>Avrupa Birliği Genç Bilim İnsanları Proje Yarışması (</a:t>
          </a:r>
          <a:r>
            <a:rPr lang="tr-TR" b="0" i="0" noProof="0" dirty="0" smtClean="0">
              <a:solidFill>
                <a:sysClr val="window" lastClr="FFFFFF"/>
              </a:solidFill>
              <a:latin typeface="Arial" panose="020B0604020202020204" pitchFamily="34" charset="0"/>
              <a:ea typeface="+mn-ea"/>
              <a:cs typeface="Arial" panose="020B0604020202020204" pitchFamily="34" charset="0"/>
            </a:rPr>
            <a:t>EUCYS)</a:t>
          </a:r>
        </a:p>
        <a:p>
          <a:r>
            <a:rPr lang="tr-TR" noProof="0" dirty="0" smtClean="0">
              <a:solidFill>
                <a:sysClr val="window" lastClr="FFFFFF"/>
              </a:solidFill>
              <a:latin typeface="Arial" panose="020B0604020202020204" pitchFamily="34" charset="0"/>
              <a:ea typeface="+mn-ea"/>
              <a:cs typeface="Arial" panose="020B0604020202020204" pitchFamily="34" charset="0"/>
            </a:rPr>
            <a:t>40 ülkeden yaklaşık 170 öğrencinin katılımıyla gerçekleşmektedir.</a:t>
          </a:r>
          <a:endParaRPr lang="tr-TR" noProof="0" dirty="0">
            <a:solidFill>
              <a:sysClr val="window" lastClr="FFFFFF"/>
            </a:solidFill>
            <a:latin typeface="Arial" panose="020B0604020202020204" pitchFamily="34" charset="0"/>
            <a:ea typeface="+mn-ea"/>
            <a:cs typeface="Arial" panose="020B0604020202020204" pitchFamily="34" charset="0"/>
          </a:endParaRPr>
        </a:p>
      </dgm:t>
    </dgm:pt>
    <dgm:pt modelId="{2D652D9D-CEE5-4AB0-9B39-B67AB03E4479}" type="parTrans" cxnId="{37312C24-E211-4848-8EDB-6C5BD01226F1}">
      <dgm:prSet/>
      <dgm:spPr/>
      <dgm:t>
        <a:bodyPr/>
        <a:lstStyle/>
        <a:p>
          <a:endParaRPr lang="tr-TR"/>
        </a:p>
      </dgm:t>
    </dgm:pt>
    <dgm:pt modelId="{7FC5507B-418E-47F9-826D-C6723FD40CD6}" type="sibTrans" cxnId="{37312C24-E211-4848-8EDB-6C5BD01226F1}">
      <dgm:prSet/>
      <dgm:spPr/>
      <dgm:t>
        <a:bodyPr/>
        <a:lstStyle/>
        <a:p>
          <a:endParaRPr lang="tr-TR"/>
        </a:p>
      </dgm:t>
    </dgm:pt>
    <dgm:pt modelId="{82E997B9-8C26-47AB-BE55-3731D0127324}">
      <dgm:prSet phldrT="[Metin]"/>
      <dgm:spPr>
        <a:xfrm>
          <a:off x="337353" y="2095532"/>
          <a:ext cx="4909019" cy="179289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noProof="0" dirty="0" smtClean="0">
              <a:solidFill>
                <a:sysClr val="window" lastClr="FFFFFF"/>
              </a:solidFill>
              <a:latin typeface="Arial" panose="020B0604020202020204" pitchFamily="34" charset="0"/>
              <a:ea typeface="+mn-ea"/>
              <a:cs typeface="Arial" panose="020B0604020202020204" pitchFamily="34" charset="0"/>
            </a:rPr>
            <a:t>Uluslararası Bilim ve Mühendislik Fuarı (ISEF)</a:t>
          </a:r>
        </a:p>
        <a:p>
          <a:r>
            <a:rPr lang="tr-TR" noProof="0" dirty="0" smtClean="0">
              <a:solidFill>
                <a:sysClr val="window" lastClr="FFFFFF"/>
              </a:solidFill>
              <a:latin typeface="Arial" panose="020B0604020202020204" pitchFamily="34" charset="0"/>
              <a:ea typeface="+mn-ea"/>
              <a:cs typeface="Arial" panose="020B0604020202020204" pitchFamily="34" charset="0"/>
            </a:rPr>
            <a:t>Yaklaşık 80 ülkeden 1800 öğrencinin katılımıyla gerçekleşmektedir.  </a:t>
          </a:r>
          <a:endParaRPr lang="tr-TR" noProof="0" dirty="0">
            <a:solidFill>
              <a:sysClr val="window" lastClr="FFFFFF"/>
            </a:solidFill>
            <a:latin typeface="Arial" panose="020B0604020202020204" pitchFamily="34" charset="0"/>
            <a:ea typeface="+mn-ea"/>
            <a:cs typeface="Arial" panose="020B0604020202020204" pitchFamily="34" charset="0"/>
          </a:endParaRPr>
        </a:p>
      </dgm:t>
    </dgm:pt>
    <dgm:pt modelId="{33DB7CCF-46E3-49B8-938F-E451555C02CF}" type="sibTrans" cxnId="{7711517F-8AD4-4DE2-9791-86156EA59541}">
      <dgm:prSet/>
      <dgm:spPr/>
      <dgm:t>
        <a:bodyPr/>
        <a:lstStyle/>
        <a:p>
          <a:endParaRPr lang="tr-TR"/>
        </a:p>
      </dgm:t>
    </dgm:pt>
    <dgm:pt modelId="{F6E45AFD-4597-4D67-A18D-F4272528593E}" type="parTrans" cxnId="{7711517F-8AD4-4DE2-9791-86156EA59541}">
      <dgm:prSet/>
      <dgm:spPr/>
      <dgm:t>
        <a:bodyPr/>
        <a:lstStyle/>
        <a:p>
          <a:endParaRPr lang="tr-TR"/>
        </a:p>
      </dgm:t>
    </dgm:pt>
    <dgm:pt modelId="{C53C6D29-C368-4B8F-81D4-8C3099975202}" type="pres">
      <dgm:prSet presAssocID="{730955D3-38A4-4C92-910E-E16CE4A1C6FB}" presName="diagram" presStyleCnt="0">
        <dgm:presLayoutVars>
          <dgm:dir/>
          <dgm:resizeHandles val="exact"/>
        </dgm:presLayoutVars>
      </dgm:prSet>
      <dgm:spPr/>
      <dgm:t>
        <a:bodyPr/>
        <a:lstStyle/>
        <a:p>
          <a:endParaRPr lang="tr-TR"/>
        </a:p>
      </dgm:t>
    </dgm:pt>
    <dgm:pt modelId="{3078E8DA-1D8D-46B8-9A8C-7307CA5648DC}" type="pres">
      <dgm:prSet presAssocID="{34ED2230-0100-4E18-AB02-8D8DDE974B5F}" presName="node" presStyleLbl="node1" presStyleIdx="0" presStyleCnt="2" custScaleX="164304">
        <dgm:presLayoutVars>
          <dgm:bulletEnabled val="1"/>
        </dgm:presLayoutVars>
      </dgm:prSet>
      <dgm:spPr/>
      <dgm:t>
        <a:bodyPr/>
        <a:lstStyle/>
        <a:p>
          <a:endParaRPr lang="tr-TR"/>
        </a:p>
      </dgm:t>
    </dgm:pt>
    <dgm:pt modelId="{BEF68227-7B4C-414D-93DF-8F57450AA128}" type="pres">
      <dgm:prSet presAssocID="{7FC5507B-418E-47F9-826D-C6723FD40CD6}" presName="sibTrans" presStyleCnt="0"/>
      <dgm:spPr/>
    </dgm:pt>
    <dgm:pt modelId="{04485ED5-58AD-43F0-A188-0453B4358659}" type="pres">
      <dgm:prSet presAssocID="{82E997B9-8C26-47AB-BE55-3731D0127324}" presName="node" presStyleLbl="node1" presStyleIdx="1" presStyleCnt="2" custScaleX="164282" custLinFactNeighborY="4455">
        <dgm:presLayoutVars>
          <dgm:bulletEnabled val="1"/>
        </dgm:presLayoutVars>
      </dgm:prSet>
      <dgm:spPr/>
      <dgm:t>
        <a:bodyPr/>
        <a:lstStyle/>
        <a:p>
          <a:endParaRPr lang="tr-TR"/>
        </a:p>
      </dgm:t>
    </dgm:pt>
  </dgm:ptLst>
  <dgm:cxnLst>
    <dgm:cxn modelId="{37312C24-E211-4848-8EDB-6C5BD01226F1}" srcId="{730955D3-38A4-4C92-910E-E16CE4A1C6FB}" destId="{34ED2230-0100-4E18-AB02-8D8DDE974B5F}" srcOrd="0" destOrd="0" parTransId="{2D652D9D-CEE5-4AB0-9B39-B67AB03E4479}" sibTransId="{7FC5507B-418E-47F9-826D-C6723FD40CD6}"/>
    <dgm:cxn modelId="{7711517F-8AD4-4DE2-9791-86156EA59541}" srcId="{730955D3-38A4-4C92-910E-E16CE4A1C6FB}" destId="{82E997B9-8C26-47AB-BE55-3731D0127324}" srcOrd="1" destOrd="0" parTransId="{F6E45AFD-4597-4D67-A18D-F4272528593E}" sibTransId="{33DB7CCF-46E3-49B8-938F-E451555C02CF}"/>
    <dgm:cxn modelId="{CC4AF149-A9E2-40CE-9EE7-D237729A29ED}" type="presOf" srcId="{34ED2230-0100-4E18-AB02-8D8DDE974B5F}" destId="{3078E8DA-1D8D-46B8-9A8C-7307CA5648DC}" srcOrd="0" destOrd="0" presId="urn:microsoft.com/office/officeart/2005/8/layout/default"/>
    <dgm:cxn modelId="{4D575B5A-186C-4414-8069-E445EA570EFA}" type="presOf" srcId="{730955D3-38A4-4C92-910E-E16CE4A1C6FB}" destId="{C53C6D29-C368-4B8F-81D4-8C3099975202}" srcOrd="0" destOrd="0" presId="urn:microsoft.com/office/officeart/2005/8/layout/default"/>
    <dgm:cxn modelId="{838A6266-B9CD-4D3A-AA3E-31194F026D94}" type="presOf" srcId="{82E997B9-8C26-47AB-BE55-3731D0127324}" destId="{04485ED5-58AD-43F0-A188-0453B4358659}" srcOrd="0" destOrd="0" presId="urn:microsoft.com/office/officeart/2005/8/layout/default"/>
    <dgm:cxn modelId="{36C449C4-AECF-4222-A0B5-7566D7D2FDA1}" type="presParOf" srcId="{C53C6D29-C368-4B8F-81D4-8C3099975202}" destId="{3078E8DA-1D8D-46B8-9A8C-7307CA5648DC}" srcOrd="0" destOrd="0" presId="urn:microsoft.com/office/officeart/2005/8/layout/default"/>
    <dgm:cxn modelId="{76D6D0D6-745B-4126-AECF-B2556F5E86F0}" type="presParOf" srcId="{C53C6D29-C368-4B8F-81D4-8C3099975202}" destId="{BEF68227-7B4C-414D-93DF-8F57450AA128}" srcOrd="1" destOrd="0" presId="urn:microsoft.com/office/officeart/2005/8/layout/default"/>
    <dgm:cxn modelId="{2678A3A6-39A4-4C52-AAC4-08E9028A7C42}" type="presParOf" srcId="{C53C6D29-C368-4B8F-81D4-8C3099975202}" destId="{04485ED5-58AD-43F0-A188-0453B435865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90C6E-D769-430C-89F1-9C58055B927F}">
      <dsp:nvSpPr>
        <dsp:cNvPr id="0" name=""/>
        <dsp:cNvSpPr/>
      </dsp:nvSpPr>
      <dsp:spPr>
        <a:xfrm>
          <a:off x="0" y="3557547"/>
          <a:ext cx="7505700" cy="1301132"/>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tr-TR" sz="2000" kern="1200" dirty="0">
            <a:solidFill>
              <a:sysClr val="window" lastClr="FFFFFF"/>
            </a:solidFill>
            <a:latin typeface="Arial"/>
            <a:ea typeface="+mn-ea"/>
            <a:cs typeface="+mn-cs"/>
          </a:endParaRPr>
        </a:p>
      </dsp:txBody>
      <dsp:txXfrm rot="10800000">
        <a:off x="1963388" y="3557547"/>
        <a:ext cx="3578927" cy="1127809"/>
      </dsp:txXfrm>
    </dsp:sp>
    <dsp:sp modelId="{DD94318D-5690-4119-A6AF-7233F2952685}">
      <dsp:nvSpPr>
        <dsp:cNvPr id="0" name=""/>
        <dsp:cNvSpPr/>
      </dsp:nvSpPr>
      <dsp:spPr>
        <a:xfrm>
          <a:off x="1071631" y="1955336"/>
          <a:ext cx="5426406" cy="1574137"/>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kern="1200" dirty="0">
            <a:solidFill>
              <a:sysClr val="window" lastClr="FFFFFF"/>
            </a:solidFill>
            <a:latin typeface="Arial"/>
            <a:ea typeface="+mn-ea"/>
            <a:cs typeface="+mn-cs"/>
          </a:endParaRPr>
        </a:p>
      </dsp:txBody>
      <dsp:txXfrm rot="10800000">
        <a:off x="2807502" y="1955336"/>
        <a:ext cx="1954664" cy="1223242"/>
      </dsp:txXfrm>
    </dsp:sp>
    <dsp:sp modelId="{D3A99FE1-CD26-4F08-BCD7-05E9E9E47142}">
      <dsp:nvSpPr>
        <dsp:cNvPr id="0" name=""/>
        <dsp:cNvSpPr/>
      </dsp:nvSpPr>
      <dsp:spPr>
        <a:xfrm>
          <a:off x="2249754" y="0"/>
          <a:ext cx="3064038" cy="1983410"/>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ysClr val="window" lastClr="FFFFFF"/>
            </a:solidFill>
            <a:latin typeface="Arial"/>
            <a:ea typeface="+mn-ea"/>
            <a:cs typeface="+mn-cs"/>
          </a:endParaRPr>
        </a:p>
      </dsp:txBody>
      <dsp:txXfrm rot="10800000">
        <a:off x="3240428" y="0"/>
        <a:ext cx="1082690" cy="1342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E8DA-1D8D-46B8-9A8C-7307CA5648DC}">
      <dsp:nvSpPr>
        <dsp:cNvPr id="0" name=""/>
        <dsp:cNvSpPr/>
      </dsp:nvSpPr>
      <dsp:spPr>
        <a:xfrm>
          <a:off x="375223" y="2076"/>
          <a:ext cx="5549889" cy="2026690"/>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noProof="0" dirty="0" smtClean="0">
              <a:solidFill>
                <a:sysClr val="window" lastClr="FFFFFF"/>
              </a:solidFill>
              <a:latin typeface="Arial" panose="020B0604020202020204" pitchFamily="34" charset="0"/>
              <a:ea typeface="+mn-ea"/>
              <a:cs typeface="Arial" panose="020B0604020202020204" pitchFamily="34" charset="0"/>
            </a:rPr>
            <a:t>Avrupa Birliği Genç Bilim İnsanları Proje Yarışması (</a:t>
          </a:r>
          <a:r>
            <a:rPr lang="tr-TR" sz="2500" b="0" i="0" kern="1200" noProof="0" dirty="0" smtClean="0">
              <a:solidFill>
                <a:sysClr val="window" lastClr="FFFFFF"/>
              </a:solidFill>
              <a:latin typeface="Arial" panose="020B0604020202020204" pitchFamily="34" charset="0"/>
              <a:ea typeface="+mn-ea"/>
              <a:cs typeface="Arial" panose="020B0604020202020204" pitchFamily="34" charset="0"/>
            </a:rPr>
            <a:t>EUCYS)</a:t>
          </a:r>
        </a:p>
        <a:p>
          <a:pPr lvl="0" algn="ctr" defTabSz="1111250">
            <a:lnSpc>
              <a:spcPct val="90000"/>
            </a:lnSpc>
            <a:spcBef>
              <a:spcPct val="0"/>
            </a:spcBef>
            <a:spcAft>
              <a:spcPct val="35000"/>
            </a:spcAft>
          </a:pPr>
          <a:r>
            <a:rPr lang="tr-TR" sz="2500" kern="1200" noProof="0" dirty="0" smtClean="0">
              <a:solidFill>
                <a:sysClr val="window" lastClr="FFFFFF"/>
              </a:solidFill>
              <a:latin typeface="Arial" panose="020B0604020202020204" pitchFamily="34" charset="0"/>
              <a:ea typeface="+mn-ea"/>
              <a:cs typeface="Arial" panose="020B0604020202020204" pitchFamily="34" charset="0"/>
            </a:rPr>
            <a:t>40 ülkeden yaklaşık 170 öğrencinin katılımıyla gerçekleşmektedir.</a:t>
          </a:r>
          <a:endParaRPr lang="tr-TR" sz="2500" kern="1200" noProof="0" dirty="0">
            <a:solidFill>
              <a:sysClr val="window" lastClr="FFFFFF"/>
            </a:solidFill>
            <a:latin typeface="Arial" panose="020B0604020202020204" pitchFamily="34" charset="0"/>
            <a:ea typeface="+mn-ea"/>
            <a:cs typeface="Arial" panose="020B0604020202020204" pitchFamily="34" charset="0"/>
          </a:endParaRPr>
        </a:p>
      </dsp:txBody>
      <dsp:txXfrm>
        <a:off x="375223" y="2076"/>
        <a:ext cx="5549889" cy="2026690"/>
      </dsp:txXfrm>
    </dsp:sp>
    <dsp:sp modelId="{04485ED5-58AD-43F0-A188-0453B4358659}">
      <dsp:nvSpPr>
        <dsp:cNvPr id="0" name=""/>
        <dsp:cNvSpPr/>
      </dsp:nvSpPr>
      <dsp:spPr>
        <a:xfrm>
          <a:off x="375595" y="2368625"/>
          <a:ext cx="5549145" cy="2026690"/>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noProof="0" dirty="0" smtClean="0">
              <a:solidFill>
                <a:sysClr val="window" lastClr="FFFFFF"/>
              </a:solidFill>
              <a:latin typeface="Arial" panose="020B0604020202020204" pitchFamily="34" charset="0"/>
              <a:ea typeface="+mn-ea"/>
              <a:cs typeface="Arial" panose="020B0604020202020204" pitchFamily="34" charset="0"/>
            </a:rPr>
            <a:t>Uluslararası Bilim ve Mühendislik Fuarı (ISEF)</a:t>
          </a:r>
        </a:p>
        <a:p>
          <a:pPr lvl="0" algn="ctr" defTabSz="1111250">
            <a:lnSpc>
              <a:spcPct val="90000"/>
            </a:lnSpc>
            <a:spcBef>
              <a:spcPct val="0"/>
            </a:spcBef>
            <a:spcAft>
              <a:spcPct val="35000"/>
            </a:spcAft>
          </a:pPr>
          <a:r>
            <a:rPr lang="tr-TR" sz="2500" kern="1200" noProof="0" dirty="0" smtClean="0">
              <a:solidFill>
                <a:sysClr val="window" lastClr="FFFFFF"/>
              </a:solidFill>
              <a:latin typeface="Arial" panose="020B0604020202020204" pitchFamily="34" charset="0"/>
              <a:ea typeface="+mn-ea"/>
              <a:cs typeface="Arial" panose="020B0604020202020204" pitchFamily="34" charset="0"/>
            </a:rPr>
            <a:t>Yaklaşık 80 ülkeden 1800 öğrencinin katılımıyla gerçekleşmektedir.  </a:t>
          </a:r>
          <a:endParaRPr lang="tr-TR" sz="2500" kern="1200" noProof="0" dirty="0">
            <a:solidFill>
              <a:sysClr val="window" lastClr="FFFFFF"/>
            </a:solidFill>
            <a:latin typeface="Arial" panose="020B0604020202020204" pitchFamily="34" charset="0"/>
            <a:ea typeface="+mn-ea"/>
            <a:cs typeface="Arial" panose="020B0604020202020204" pitchFamily="34" charset="0"/>
          </a:endParaRPr>
        </a:p>
      </dsp:txBody>
      <dsp:txXfrm>
        <a:off x="375595" y="2368625"/>
        <a:ext cx="5549145" cy="20266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3F65A-06D8-4427-B017-6B833CA49475}" type="datetimeFigureOut">
              <a:rPr lang="tr-TR" smtClean="0"/>
              <a:t>20.12.2021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1867A-1C0A-43B8-A238-7F3A31F9FE23}" type="slidenum">
              <a:rPr lang="tr-TR" smtClean="0"/>
              <a:t>‹#›</a:t>
            </a:fld>
            <a:endParaRPr lang="tr-TR"/>
          </a:p>
        </p:txBody>
      </p:sp>
    </p:spTree>
    <p:extLst>
      <p:ext uri="{BB962C8B-B14F-4D97-AF65-F5344CB8AC3E}">
        <p14:creationId xmlns:p14="http://schemas.microsoft.com/office/powerpoint/2010/main" val="69349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DC9D57E-97DF-47D5-A10A-0E907E371D65}"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3789417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236CE8B-1C5A-4302-810D-7C7D773D463A}"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69422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5DC6E5-C488-4392-9DC5-BBFE734981BE}"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42817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2A569C-62FF-4A9A-B1B7-4C5448B71BB6}"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8610600" y="6260653"/>
            <a:ext cx="2743200" cy="365125"/>
          </a:xfrm>
        </p:spPr>
        <p:txBody>
          <a:bodyPr/>
          <a:lstStyle>
            <a:lvl1pPr>
              <a:defRPr sz="1600" b="1">
                <a:solidFill>
                  <a:schemeClr val="bg1"/>
                </a:solidFill>
                <a:latin typeface="Arial" panose="020B0604020202020204" pitchFamily="34" charset="0"/>
                <a:cs typeface="Arial" panose="020B0604020202020204" pitchFamily="34" charset="0"/>
              </a:defRPr>
            </a:lvl1pPr>
          </a:lstStyle>
          <a:p>
            <a:fld id="{A288FF71-A922-4FBD-81A3-4F1D48B61E9A}" type="slidenum">
              <a:rPr lang="tr-TR" smtClean="0"/>
              <a:pPr/>
              <a:t>‹#›</a:t>
            </a:fld>
            <a:endParaRPr lang="tr-TR" dirty="0"/>
          </a:p>
        </p:txBody>
      </p:sp>
      <p:pic>
        <p:nvPicPr>
          <p:cNvPr id="7" name="Resim 6"/>
          <p:cNvPicPr/>
          <p:nvPr userDrawn="1"/>
        </p:nvPicPr>
        <p:blipFill>
          <a:blip r:embed="rId2" cstate="print">
            <a:extLst>
              <a:ext uri="{28A0092B-C50C-407E-A947-70E740481C1C}">
                <a14:useLocalDpi xmlns:a14="http://schemas.microsoft.com/office/drawing/2010/main" val="0"/>
              </a:ext>
            </a:extLst>
          </a:blip>
          <a:stretch>
            <a:fillRect/>
          </a:stretch>
        </p:blipFill>
        <p:spPr>
          <a:xfrm>
            <a:off x="0" y="5886223"/>
            <a:ext cx="12192000" cy="971777"/>
          </a:xfrm>
          <a:prstGeom prst="rect">
            <a:avLst/>
          </a:prstGeom>
        </p:spPr>
      </p:pic>
      <p:sp>
        <p:nvSpPr>
          <p:cNvPr id="8" name="Rectangle 78"/>
          <p:cNvSpPr>
            <a:spLocks noChangeArrowheads="1"/>
          </p:cNvSpPr>
          <p:nvPr userDrawn="1"/>
        </p:nvSpPr>
        <p:spPr bwMode="auto">
          <a:xfrm>
            <a:off x="0" y="0"/>
            <a:ext cx="12192000" cy="539750"/>
          </a:xfrm>
          <a:prstGeom prst="rect">
            <a:avLst/>
          </a:prstGeom>
          <a:solidFill>
            <a:srgbClr val="B3121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418486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8FE7DDD-1DF6-4DED-B198-F79DC1F0F492}"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pic>
        <p:nvPicPr>
          <p:cNvPr id="8" name="Resim 7"/>
          <p:cNvPicPr/>
          <p:nvPr userDrawn="1"/>
        </p:nvPicPr>
        <p:blipFill>
          <a:blip r:embed="rId2" cstate="print">
            <a:extLst>
              <a:ext uri="{28A0092B-C50C-407E-A947-70E740481C1C}">
                <a14:useLocalDpi xmlns:a14="http://schemas.microsoft.com/office/drawing/2010/main" val="0"/>
              </a:ext>
            </a:extLst>
          </a:blip>
          <a:stretch>
            <a:fillRect/>
          </a:stretch>
        </p:blipFill>
        <p:spPr>
          <a:xfrm>
            <a:off x="0" y="5979885"/>
            <a:ext cx="12192000" cy="971777"/>
          </a:xfrm>
          <a:prstGeom prst="rect">
            <a:avLst/>
          </a:prstGeom>
        </p:spPr>
      </p:pic>
      <p:sp>
        <p:nvSpPr>
          <p:cNvPr id="7" name="Rectangle 78"/>
          <p:cNvSpPr>
            <a:spLocks noChangeArrowheads="1"/>
          </p:cNvSpPr>
          <p:nvPr userDrawn="1"/>
        </p:nvSpPr>
        <p:spPr bwMode="auto">
          <a:xfrm>
            <a:off x="0" y="0"/>
            <a:ext cx="12192000" cy="539750"/>
          </a:xfrm>
          <a:prstGeom prst="rect">
            <a:avLst/>
          </a:prstGeom>
          <a:solidFill>
            <a:srgbClr val="B3121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680455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D0C8247-49F8-42AD-AE6C-485B63CE4DB1}"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sz="1400" b="1">
                <a:solidFill>
                  <a:schemeClr val="bg1"/>
                </a:solidFill>
              </a:defRPr>
            </a:lvl1pPr>
          </a:lstStyle>
          <a:p>
            <a:fld id="{A288FF71-A922-4FBD-81A3-4F1D48B61E9A}" type="slidenum">
              <a:rPr lang="tr-TR" smtClean="0"/>
              <a:pPr/>
              <a:t>‹#›</a:t>
            </a:fld>
            <a:endParaRPr lang="tr-TR" dirty="0"/>
          </a:p>
        </p:txBody>
      </p:sp>
    </p:spTree>
    <p:extLst>
      <p:ext uri="{BB962C8B-B14F-4D97-AF65-F5344CB8AC3E}">
        <p14:creationId xmlns:p14="http://schemas.microsoft.com/office/powerpoint/2010/main" val="123755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B5C3476-454E-4D27-B19A-736F73540B1C}" type="datetime1">
              <a:rPr lang="tr-TR" smtClean="0"/>
              <a:t>20.12.2021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5103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940148-ED14-441D-A42B-964AEADE7164}" type="datetime1">
              <a:rPr lang="tr-TR" smtClean="0"/>
              <a:t>20.12.2021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7775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D43343-750D-4F46-AFFE-7360E1340D87}" type="datetime1">
              <a:rPr lang="tr-TR" smtClean="0"/>
              <a:t>20.12.2021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826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3A5DF9-CC56-44F3-95AE-4495566D001A}"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78950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ED2C301-7047-430C-A8F9-30212C30C339}"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2321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EFFB-71C6-4F91-B728-74C30C1C5607}" type="datetime1">
              <a:rPr lang="tr-TR" smtClean="0"/>
              <a:t>20.12.2021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FF71-A922-4FBD-81A3-4F1D48B61E9A}" type="slidenum">
              <a:rPr lang="tr-TR" smtClean="0"/>
              <a:t>‹#›</a:t>
            </a:fld>
            <a:endParaRPr lang="tr-TR"/>
          </a:p>
        </p:txBody>
      </p:sp>
    </p:spTree>
    <p:extLst>
      <p:ext uri="{BB962C8B-B14F-4D97-AF65-F5344CB8AC3E}">
        <p14:creationId xmlns:p14="http://schemas.microsoft.com/office/powerpoint/2010/main" val="383608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ayatiicavus@gmail.com" TargetMode="External"/><Relationship Id="rId2" Type="http://schemas.openxmlformats.org/officeDocument/2006/relationships/hyperlink" Target="mailto:hcavus@yyu.edu.tr"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mustafatuysuz@yyu.edu.t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ubitak.gov.tr/tr/yarismalar/icerik-lise-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0E0E"/>
        </a:solidFill>
        <a:effectLst/>
      </p:bgPr>
    </p:bg>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A288FF71-A922-4FBD-81A3-4F1D48B61E9A}" type="slidenum">
              <a:rPr lang="tr-TR" smtClean="0"/>
              <a:t>1</a:t>
            </a:fld>
            <a:endParaRPr lang="tr-TR"/>
          </a:p>
        </p:txBody>
      </p:sp>
      <p:sp>
        <p:nvSpPr>
          <p:cNvPr id="2" name="Metin kutusu 1"/>
          <p:cNvSpPr txBox="1"/>
          <p:nvPr/>
        </p:nvSpPr>
        <p:spPr>
          <a:xfrm>
            <a:off x="0" y="0"/>
            <a:ext cx="2225407" cy="6555641"/>
          </a:xfrm>
          <a:prstGeom prst="rect">
            <a:avLst/>
          </a:prstGeom>
          <a:noFill/>
        </p:spPr>
        <p:txBody>
          <a:bodyPr wrap="square" rtlCol="0">
            <a:spAutoFit/>
          </a:bodyPr>
          <a:lstStyle/>
          <a:p>
            <a:pPr marR="20320" lvl="1" algn="ctr">
              <a:spcAft>
                <a:spcPts val="600"/>
              </a:spcAft>
              <a:buClr>
                <a:srgbClr val="B31217"/>
              </a:buClr>
            </a:pPr>
            <a:r>
              <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2</a:t>
            </a:r>
          </a:p>
          <a:p>
            <a:pPr marR="20320" lvl="1" algn="ctr">
              <a:spcAft>
                <a:spcPts val="600"/>
              </a:spcAft>
              <a:buClr>
                <a:srgbClr val="B31217"/>
              </a:buClr>
            </a:pPr>
            <a:r>
              <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2</a:t>
            </a:r>
          </a:p>
          <a:p>
            <a:pPr marR="20320" lvl="1" algn="ctr">
              <a:spcAft>
                <a:spcPts val="600"/>
              </a:spcAft>
              <a:buClr>
                <a:srgbClr val="B31217"/>
              </a:buClr>
            </a:pPr>
            <a:r>
              <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0</a:t>
            </a:r>
          </a:p>
          <a:p>
            <a:pPr marR="20320" lvl="1" algn="ctr">
              <a:spcAft>
                <a:spcPts val="600"/>
              </a:spcAft>
              <a:buClr>
                <a:srgbClr val="B31217"/>
              </a:buClr>
            </a:pPr>
            <a:r>
              <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4</a:t>
            </a:r>
          </a:p>
          <a:p>
            <a:pPr marR="20320" lvl="1" algn="ctr">
              <a:spcAft>
                <a:spcPts val="600"/>
              </a:spcAft>
              <a:buClr>
                <a:srgbClr val="B31217"/>
              </a:buClr>
            </a:pPr>
            <a:r>
              <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a:t>
            </a:r>
            <a:endParaRPr lang="tr-TR" sz="12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66" y="0"/>
            <a:ext cx="9512834" cy="6858000"/>
          </a:xfrm>
          <a:prstGeom prst="rect">
            <a:avLst/>
          </a:prstGeom>
        </p:spPr>
      </p:pic>
    </p:spTree>
    <p:extLst>
      <p:ext uri="{BB962C8B-B14F-4D97-AF65-F5344CB8AC3E}">
        <p14:creationId xmlns:p14="http://schemas.microsoft.com/office/powerpoint/2010/main" val="3929750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10</a:t>
            </a:fld>
            <a:endParaRPr lang="tr-TR"/>
          </a:p>
        </p:txBody>
      </p:sp>
      <p:sp>
        <p:nvSpPr>
          <p:cNvPr id="5" name="İçerik Yer Tutucusu 2"/>
          <p:cNvSpPr>
            <a:spLocks noGrp="1"/>
          </p:cNvSpPr>
          <p:nvPr>
            <p:ph idx="1"/>
          </p:nvPr>
        </p:nvSpPr>
        <p:spPr>
          <a:xfrm>
            <a:off x="212035" y="581891"/>
            <a:ext cx="12072329" cy="839585"/>
          </a:xfrm>
        </p:spPr>
        <p:txBody>
          <a:bodyPr>
            <a:normAutofit fontScale="92500"/>
          </a:bodyPr>
          <a:lstStyle/>
          <a:p>
            <a:pPr marL="0" indent="0">
              <a:buNone/>
            </a:pPr>
            <a:r>
              <a:rPr lang="tr-TR" sz="2400" b="1" dirty="0" smtClean="0">
                <a:solidFill>
                  <a:srgbClr val="C00000"/>
                </a:solidFill>
                <a:latin typeface="Calibri" panose="020F0502020204030204" pitchFamily="34" charset="0"/>
                <a:cs typeface="Calibri" panose="020F0502020204030204" pitchFamily="34" charset="0"/>
              </a:rPr>
              <a:t>TEMATİK ALANLAR</a:t>
            </a:r>
          </a:p>
          <a:p>
            <a:pPr marL="0" indent="0">
              <a:buNone/>
            </a:pPr>
            <a:r>
              <a:rPr lang="tr-TR" sz="1800" dirty="0" smtClean="0">
                <a:latin typeface="Calibri" panose="020F0502020204030204" pitchFamily="34" charset="0"/>
                <a:cs typeface="Calibri" panose="020F0502020204030204" pitchFamily="34" charset="0"/>
              </a:rPr>
              <a:t>Yarışmaya başvuru yapacak projelerin ana </a:t>
            </a:r>
            <a:r>
              <a:rPr lang="tr-TR" sz="1800" dirty="0">
                <a:latin typeface="Calibri" panose="020F0502020204030204" pitchFamily="34" charset="0"/>
                <a:cs typeface="Calibri" panose="020F0502020204030204" pitchFamily="34" charset="0"/>
              </a:rPr>
              <a:t>alanların altında yer alan </a:t>
            </a:r>
            <a:r>
              <a:rPr lang="tr-TR" sz="1800" dirty="0" smtClean="0">
                <a:latin typeface="Calibri" panose="020F0502020204030204" pitchFamily="34" charset="0"/>
                <a:cs typeface="Calibri" panose="020F0502020204030204" pitchFamily="34" charset="0"/>
              </a:rPr>
              <a:t>tematik </a:t>
            </a:r>
            <a:r>
              <a:rPr lang="tr-TR" sz="1800" dirty="0">
                <a:latin typeface="Calibri" panose="020F0502020204030204" pitchFamily="34" charset="0"/>
                <a:cs typeface="Calibri" panose="020F0502020204030204" pitchFamily="34" charset="0"/>
              </a:rPr>
              <a:t>alanlarından birini kapsayacak </a:t>
            </a:r>
            <a:r>
              <a:rPr lang="tr-TR" sz="1800" dirty="0" smtClean="0">
                <a:latin typeface="Calibri" panose="020F0502020204030204" pitchFamily="34" charset="0"/>
                <a:cs typeface="Calibri" panose="020F0502020204030204" pitchFamily="34" charset="0"/>
              </a:rPr>
              <a:t>şekilde hazırlanması </a:t>
            </a:r>
            <a:r>
              <a:rPr lang="tr-TR" sz="1800" dirty="0">
                <a:latin typeface="Calibri" panose="020F0502020204030204" pitchFamily="34" charset="0"/>
                <a:cs typeface="Calibri" panose="020F0502020204030204" pitchFamily="34" charset="0"/>
              </a:rPr>
              <a:t>gerekir. </a:t>
            </a:r>
          </a:p>
          <a:p>
            <a:pPr marL="0" indent="0">
              <a:buNone/>
            </a:pPr>
            <a:endParaRPr lang="tr-TR" dirty="0"/>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8" name="Resim 7" descr="\\bsk-depo\BIDEB-YARISMALAR\2204\1_liselerarasi_proje_yarismasi\2021\cagri_metinleri_rehberler\cagri_metinleri\19.11.2020_cagri_metinleri\temalar.png"/>
          <p:cNvPicPr/>
          <p:nvPr/>
        </p:nvPicPr>
        <p:blipFill rotWithShape="1">
          <a:blip r:embed="rId3" cstate="print">
            <a:extLst>
              <a:ext uri="{28A0092B-C50C-407E-A947-70E740481C1C}">
                <a14:useLocalDpi xmlns:a14="http://schemas.microsoft.com/office/drawing/2010/main" val="0"/>
              </a:ext>
            </a:extLst>
          </a:blip>
          <a:srcRect b="3732"/>
          <a:stretch/>
        </p:blipFill>
        <p:spPr bwMode="auto">
          <a:xfrm>
            <a:off x="2088438" y="1321320"/>
            <a:ext cx="8051800" cy="50394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398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11</a:t>
            </a:fld>
            <a:endParaRPr lang="tr-TR"/>
          </a:p>
        </p:txBody>
      </p:sp>
      <p:graphicFrame>
        <p:nvGraphicFramePr>
          <p:cNvPr id="13" name="Diyagram 12"/>
          <p:cNvGraphicFramePr/>
          <p:nvPr>
            <p:extLst>
              <p:ext uri="{D42A27DB-BD31-4B8C-83A1-F6EECF244321}">
                <p14:modId xmlns:p14="http://schemas.microsoft.com/office/powerpoint/2010/main" val="3272328484"/>
              </p:ext>
            </p:extLst>
          </p:nvPr>
        </p:nvGraphicFramePr>
        <p:xfrm>
          <a:off x="2019300" y="1491320"/>
          <a:ext cx="7505700" cy="485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p:cNvSpPr txBox="1"/>
          <p:nvPr/>
        </p:nvSpPr>
        <p:spPr>
          <a:xfrm>
            <a:off x="4876567" y="1919571"/>
            <a:ext cx="1791164" cy="1508105"/>
          </a:xfrm>
          <a:prstGeom prst="rect">
            <a:avLst/>
          </a:prstGeom>
          <a:noFill/>
        </p:spPr>
        <p:txBody>
          <a:bodyPr wrap="square" rtlCol="0">
            <a:spAutoFit/>
          </a:bodyPr>
          <a:lstStyle/>
          <a:p>
            <a:pPr algn="ctr"/>
            <a:r>
              <a:rPr lang="tr-TR" sz="1600" b="1" dirty="0">
                <a:solidFill>
                  <a:prstClr val="white"/>
                </a:solidFill>
                <a:latin typeface="Arial"/>
              </a:rPr>
              <a:t>Final </a:t>
            </a:r>
          </a:p>
          <a:p>
            <a:pPr algn="ctr"/>
            <a:r>
              <a:rPr lang="tr-TR" sz="1600" b="1" dirty="0" smtClean="0">
                <a:solidFill>
                  <a:prstClr val="white"/>
                </a:solidFill>
                <a:latin typeface="Arial"/>
              </a:rPr>
              <a:t>Sergisi</a:t>
            </a:r>
          </a:p>
          <a:p>
            <a:pPr algn="ctr"/>
            <a:endParaRPr lang="tr-TR" sz="1200" dirty="0" smtClean="0">
              <a:solidFill>
                <a:prstClr val="white"/>
              </a:solidFill>
              <a:latin typeface="Arial"/>
            </a:endParaRPr>
          </a:p>
          <a:p>
            <a:pPr algn="ctr"/>
            <a:r>
              <a:rPr lang="tr-TR" sz="1200" dirty="0" smtClean="0">
                <a:solidFill>
                  <a:prstClr val="white"/>
                </a:solidFill>
                <a:latin typeface="Arial"/>
              </a:rPr>
              <a:t>Bölge Yarışmalarında Birincilik Ödülü </a:t>
            </a:r>
            <a:r>
              <a:rPr lang="tr-TR" sz="1200" dirty="0">
                <a:solidFill>
                  <a:prstClr val="white"/>
                </a:solidFill>
                <a:latin typeface="Arial"/>
              </a:rPr>
              <a:t>A</a:t>
            </a:r>
            <a:r>
              <a:rPr lang="tr-TR" sz="1200" dirty="0" smtClean="0">
                <a:solidFill>
                  <a:prstClr val="white"/>
                </a:solidFill>
                <a:latin typeface="Arial"/>
              </a:rPr>
              <a:t>lan Öğrenciler Katılmaktadır.</a:t>
            </a:r>
          </a:p>
        </p:txBody>
      </p:sp>
      <p:sp>
        <p:nvSpPr>
          <p:cNvPr id="15" name="Metin kutusu 14"/>
          <p:cNvSpPr txBox="1"/>
          <p:nvPr/>
        </p:nvSpPr>
        <p:spPr>
          <a:xfrm>
            <a:off x="3952096" y="3542644"/>
            <a:ext cx="3640107" cy="1400383"/>
          </a:xfrm>
          <a:prstGeom prst="rect">
            <a:avLst/>
          </a:prstGeom>
          <a:noFill/>
        </p:spPr>
        <p:txBody>
          <a:bodyPr wrap="square" rtlCol="0">
            <a:spAutoFit/>
          </a:bodyPr>
          <a:lstStyle/>
          <a:p>
            <a:pPr algn="ctr"/>
            <a:r>
              <a:rPr lang="tr-TR" sz="2000" b="1" dirty="0">
                <a:solidFill>
                  <a:prstClr val="white"/>
                </a:solidFill>
                <a:latin typeface="Arial"/>
              </a:rPr>
              <a:t>Bölge Sergisi</a:t>
            </a:r>
          </a:p>
          <a:p>
            <a:pPr algn="ctr"/>
            <a:endParaRPr lang="tr-TR" sz="500" dirty="0">
              <a:solidFill>
                <a:prstClr val="white"/>
              </a:solidFill>
              <a:latin typeface="Arial"/>
            </a:endParaRPr>
          </a:p>
          <a:p>
            <a:pPr algn="ctr"/>
            <a:r>
              <a:rPr lang="tr-TR" sz="1500" dirty="0" smtClean="0">
                <a:solidFill>
                  <a:prstClr val="white"/>
                </a:solidFill>
                <a:latin typeface="Arial"/>
              </a:rPr>
              <a:t>Ön Değerlendirmeyi Geçen Öğrenciler Katılmaktadır.</a:t>
            </a:r>
          </a:p>
          <a:p>
            <a:pPr algn="ctr"/>
            <a:r>
              <a:rPr lang="tr-TR" sz="1500" dirty="0" smtClean="0">
                <a:solidFill>
                  <a:prstClr val="white"/>
                </a:solidFill>
                <a:latin typeface="Arial"/>
              </a:rPr>
              <a:t>Her Bölgede yaklaşık 100 Proje Sergilenmektedir.</a:t>
            </a:r>
            <a:endParaRPr lang="tr-TR" sz="1500" dirty="0">
              <a:solidFill>
                <a:prstClr val="white"/>
              </a:solidFill>
              <a:latin typeface="Arial"/>
            </a:endParaRPr>
          </a:p>
        </p:txBody>
      </p:sp>
      <p:sp>
        <p:nvSpPr>
          <p:cNvPr id="16" name="Metin kutusu 15"/>
          <p:cNvSpPr txBox="1"/>
          <p:nvPr/>
        </p:nvSpPr>
        <p:spPr>
          <a:xfrm>
            <a:off x="2758380" y="5111856"/>
            <a:ext cx="5893724" cy="1215717"/>
          </a:xfrm>
          <a:prstGeom prst="rect">
            <a:avLst/>
          </a:prstGeom>
          <a:noFill/>
        </p:spPr>
        <p:txBody>
          <a:bodyPr wrap="square" rtlCol="0">
            <a:spAutoFit/>
          </a:bodyPr>
          <a:lstStyle/>
          <a:p>
            <a:pPr algn="ctr"/>
            <a:r>
              <a:rPr lang="tr-TR" sz="2000" b="1" dirty="0">
                <a:solidFill>
                  <a:prstClr val="white"/>
                </a:solidFill>
                <a:latin typeface="Arial"/>
              </a:rPr>
              <a:t>Ön Değerlendirme</a:t>
            </a:r>
          </a:p>
          <a:p>
            <a:pPr algn="ctr"/>
            <a:endParaRPr lang="tr-TR" sz="500" dirty="0">
              <a:solidFill>
                <a:prstClr val="white"/>
              </a:solidFill>
              <a:latin typeface="Arial"/>
            </a:endParaRPr>
          </a:p>
          <a:p>
            <a:pPr algn="ctr"/>
            <a:r>
              <a:rPr lang="tr-TR" sz="1600" dirty="0">
                <a:solidFill>
                  <a:prstClr val="white"/>
                </a:solidFill>
                <a:latin typeface="Arial"/>
              </a:rPr>
              <a:t>Bölge Jürileri Tarafından Online </a:t>
            </a:r>
            <a:r>
              <a:rPr lang="tr-TR" sz="1600" dirty="0" smtClean="0">
                <a:solidFill>
                  <a:prstClr val="white"/>
                </a:solidFill>
                <a:latin typeface="Arial"/>
              </a:rPr>
              <a:t>Değerlendirme Yapılmaktadır. </a:t>
            </a:r>
          </a:p>
          <a:p>
            <a:pPr algn="ctr"/>
            <a:r>
              <a:rPr lang="tr-TR" sz="1600" dirty="0" smtClean="0">
                <a:solidFill>
                  <a:prstClr val="white"/>
                </a:solidFill>
                <a:latin typeface="Arial"/>
              </a:rPr>
              <a:t>Ön değerlendirmeyi Geçen Projeler Bölge Sergisine Katılmaktadır.</a:t>
            </a:r>
            <a:endParaRPr lang="tr-TR" sz="1600" dirty="0">
              <a:solidFill>
                <a:prstClr val="white"/>
              </a:solidFill>
              <a:latin typeface="Arial"/>
            </a:endParaRP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19" name="Dikdörtgen 18"/>
          <p:cNvSpPr/>
          <p:nvPr/>
        </p:nvSpPr>
        <p:spPr>
          <a:xfrm>
            <a:off x="7506393" y="671095"/>
            <a:ext cx="4530436" cy="2587375"/>
          </a:xfrm>
          <a:prstGeom prst="rect">
            <a:avLst/>
          </a:prstGeom>
        </p:spPr>
        <p:txBody>
          <a:bodyPr wrap="square">
            <a:spAutoFit/>
          </a:bodyPr>
          <a:lstStyle/>
          <a:p>
            <a:pPr>
              <a:lnSpc>
                <a:spcPct val="90000"/>
              </a:lnSpc>
              <a:spcBef>
                <a:spcPts val="1000"/>
              </a:spcBef>
            </a:pPr>
            <a:endParaRPr lang="tr-TR" sz="2000" b="1" dirty="0" smtClean="0">
              <a:solidFill>
                <a:srgbClr val="C00000"/>
              </a:solidFill>
              <a:latin typeface="Arial" panose="020B0604020202020204" pitchFamily="34" charset="0"/>
              <a:cs typeface="Arial" panose="020B0604020202020204" pitchFamily="34" charset="0"/>
            </a:endParaRPr>
          </a:p>
          <a:p>
            <a:pPr>
              <a:lnSpc>
                <a:spcPct val="90000"/>
              </a:lnSpc>
              <a:spcBef>
                <a:spcPts val="1000"/>
              </a:spcBef>
            </a:pPr>
            <a:r>
              <a:rPr lang="tr-TR" sz="2000" b="1" dirty="0" smtClean="0">
                <a:solidFill>
                  <a:srgbClr val="C00000"/>
                </a:solidFill>
                <a:latin typeface="Arial" panose="020B0604020202020204" pitchFamily="34" charset="0"/>
                <a:cs typeface="Arial" panose="020B0604020202020204" pitchFamily="34" charset="0"/>
              </a:rPr>
              <a:t>YARIŞMA SÜRECİ</a:t>
            </a:r>
          </a:p>
          <a:p>
            <a:pPr algn="just">
              <a:lnSpc>
                <a:spcPct val="115000"/>
              </a:lnSpc>
              <a:spcBef>
                <a:spcPts val="600"/>
              </a:spcBef>
              <a:spcAft>
                <a:spcPts val="600"/>
              </a:spcAft>
            </a:pPr>
            <a:r>
              <a:rPr lang="tr-TR" dirty="0" smtClean="0">
                <a:latin typeface="Arial" panose="020B0604020202020204" pitchFamily="34" charset="0"/>
                <a:cs typeface="Arial" panose="020B0604020202020204" pitchFamily="34" charset="0"/>
              </a:rPr>
              <a:t>Yarışma:</a:t>
            </a:r>
          </a:p>
          <a:p>
            <a:pPr algn="just">
              <a:lnSpc>
                <a:spcPct val="115000"/>
              </a:lnSpc>
              <a:spcBef>
                <a:spcPts val="600"/>
              </a:spcBef>
              <a:spcAft>
                <a:spcPts val="600"/>
              </a:spcAft>
            </a:pPr>
            <a:r>
              <a:rPr lang="tr-TR" dirty="0" smtClean="0">
                <a:latin typeface="Arial" panose="020B0604020202020204" pitchFamily="34" charset="0"/>
                <a:cs typeface="Arial" panose="020B0604020202020204" pitchFamily="34" charset="0"/>
              </a:rPr>
              <a:t>ön değerlendirme, bölge sergisi ve </a:t>
            </a:r>
          </a:p>
          <a:p>
            <a:pPr algn="just">
              <a:lnSpc>
                <a:spcPct val="115000"/>
              </a:lnSpc>
              <a:spcBef>
                <a:spcPts val="600"/>
              </a:spcBef>
              <a:spcAft>
                <a:spcPts val="600"/>
              </a:spcAft>
            </a:pPr>
            <a:r>
              <a:rPr lang="tr-TR" dirty="0" smtClean="0">
                <a:latin typeface="Arial" panose="020B0604020202020204" pitchFamily="34" charset="0"/>
                <a:cs typeface="Arial" panose="020B0604020202020204" pitchFamily="34" charset="0"/>
              </a:rPr>
              <a:t>final sergisi olmak üzere üç aşamadan </a:t>
            </a:r>
          </a:p>
          <a:p>
            <a:pPr algn="just">
              <a:lnSpc>
                <a:spcPct val="115000"/>
              </a:lnSpc>
              <a:spcBef>
                <a:spcPts val="600"/>
              </a:spcBef>
              <a:spcAft>
                <a:spcPts val="600"/>
              </a:spcAft>
            </a:pPr>
            <a:r>
              <a:rPr lang="tr-TR" dirty="0" smtClean="0">
                <a:latin typeface="Arial" panose="020B0604020202020204" pitchFamily="34" charset="0"/>
                <a:cs typeface="Arial" panose="020B0604020202020204" pitchFamily="34" charset="0"/>
              </a:rPr>
              <a:t>oluşmaktadır.</a:t>
            </a:r>
            <a:endParaRPr lang="tr-TR" dirty="0">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1" name="Resim 10" descr="\\bsk-depo\BIDEB-YARISMALAR\2204\1_liselerarasi_proje_yarismasi\2022\cagri_metinleri_rehberler\cagri_metinleri\gorseller\2204 -a.pn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438191">
            <a:off x="-560362" y="2886022"/>
            <a:ext cx="6647280" cy="1355798"/>
          </a:xfrm>
          <a:prstGeom prst="rect">
            <a:avLst/>
          </a:prstGeom>
          <a:noFill/>
          <a:ln>
            <a:noFill/>
          </a:ln>
        </p:spPr>
      </p:pic>
    </p:spTree>
    <p:extLst>
      <p:ext uri="{BB962C8B-B14F-4D97-AF65-F5344CB8AC3E}">
        <p14:creationId xmlns:p14="http://schemas.microsoft.com/office/powerpoint/2010/main" val="690712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12</a:t>
            </a:fld>
            <a:endParaRPr lang="tr-TR"/>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10" name="Dikdörtgen 9"/>
          <p:cNvSpPr/>
          <p:nvPr/>
        </p:nvSpPr>
        <p:spPr>
          <a:xfrm>
            <a:off x="414942" y="539036"/>
            <a:ext cx="11367484" cy="872034"/>
          </a:xfrm>
          <a:prstGeom prst="rect">
            <a:avLst/>
          </a:prstGeom>
        </p:spPr>
        <p:txBody>
          <a:bodyPr wrap="square">
            <a:spAutoFit/>
          </a:bodyPr>
          <a:lstStyle/>
          <a:p>
            <a:pPr algn="ctr">
              <a:lnSpc>
                <a:spcPct val="150000"/>
              </a:lnSpc>
            </a:pPr>
            <a:r>
              <a:rPr lang="tr-TR" dirty="0">
                <a:latin typeface="Arial" panose="020B0604020202020204" pitchFamily="34" charset="0"/>
                <a:cs typeface="Arial" panose="020B0604020202020204" pitchFamily="34" charset="0"/>
              </a:rPr>
              <a:t>Bölgesel yarışmalar, Adana, Ankara, Bursa, Erzurum, İstanbul-Asya, İstanbul-Avrupa, İzmir, Kayseri, Konya, Malatya, Samsun ve Van olmak üzere 12 Bölge Koordinatörlüğü tarafından yürütülür.</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7" name="Resim 6" descr="C:\Users\irmak.yildiz\Desktop\WhatsApp Image 2021-11-24 at 16.18.09.jpeg"/>
          <p:cNvPicPr/>
          <p:nvPr/>
        </p:nvPicPr>
        <p:blipFill>
          <a:blip r:embed="rId3">
            <a:extLst>
              <a:ext uri="{28A0092B-C50C-407E-A947-70E740481C1C}">
                <a14:useLocalDpi xmlns:a14="http://schemas.microsoft.com/office/drawing/2010/main" val="0"/>
              </a:ext>
            </a:extLst>
          </a:blip>
          <a:srcRect/>
          <a:stretch>
            <a:fillRect/>
          </a:stretch>
        </p:blipFill>
        <p:spPr bwMode="auto">
          <a:xfrm>
            <a:off x="960782" y="1411070"/>
            <a:ext cx="10050118" cy="4736097"/>
          </a:xfrm>
          <a:prstGeom prst="rect">
            <a:avLst/>
          </a:prstGeom>
          <a:noFill/>
          <a:ln>
            <a:noFill/>
          </a:ln>
        </p:spPr>
      </p:pic>
    </p:spTree>
    <p:extLst>
      <p:ext uri="{BB962C8B-B14F-4D97-AF65-F5344CB8AC3E}">
        <p14:creationId xmlns:p14="http://schemas.microsoft.com/office/powerpoint/2010/main" val="384451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13</a:t>
            </a:fld>
            <a:endParaRPr lang="tr-TR"/>
          </a:p>
        </p:txBody>
      </p:sp>
      <p:sp>
        <p:nvSpPr>
          <p:cNvPr id="5" name="Metin kutusu 4"/>
          <p:cNvSpPr txBox="1"/>
          <p:nvPr/>
        </p:nvSpPr>
        <p:spPr>
          <a:xfrm>
            <a:off x="495907" y="622299"/>
            <a:ext cx="9904785"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691168" y="1525567"/>
            <a:ext cx="8284416" cy="38318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Bölgesel </a:t>
            </a:r>
            <a:r>
              <a:rPr lang="tr-TR" dirty="0">
                <a:latin typeface="Arial" panose="020B0604020202020204" pitchFamily="34" charset="0"/>
                <a:cs typeface="Arial" panose="020B0604020202020204" pitchFamily="34" charset="0"/>
              </a:rPr>
              <a:t>yarışmalar; Adana, Ankara, Bursa, Erzurum, İstanbul-Asya, İstanbul-Avrupa, İzmir, Kayseri, Konya, Malatya, Samsun ve Van olmak üzere 12 Bölge Koordinatörlüğü tarafından yürütülür</a:t>
            </a:r>
            <a:r>
              <a:rPr lang="tr-TR" dirty="0" smtClean="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Öğrenciler </a:t>
            </a:r>
            <a:r>
              <a:rPr lang="tr-TR" dirty="0">
                <a:latin typeface="Arial" panose="020B0604020202020204" pitchFamily="34" charset="0"/>
                <a:cs typeface="Arial" panose="020B0604020202020204" pitchFamily="34" charset="0"/>
              </a:rPr>
              <a:t>tarafından Proje Rehberine göre hazırlanan ve başvuru sistemine yüklenen projeler, ilk olarak 12 bölgede her alan için oluşturulacak jüriler tarafından bilimsel kriterlere göre değerlendirilir. </a:t>
            </a:r>
            <a:r>
              <a:rPr lang="tr-TR" b="1" dirty="0">
                <a:latin typeface="Arial" panose="020B0604020202020204" pitchFamily="34" charset="0"/>
                <a:cs typeface="Arial" panose="020B0604020202020204" pitchFamily="34" charset="0"/>
              </a:rPr>
              <a:t>Değerlendirme sonucuna yargı yolu dışında itiraz kabul edilmez</a:t>
            </a:r>
            <a:r>
              <a:rPr lang="tr-TR" b="1" dirty="0" smtClean="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4" y="1878370"/>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622522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14</a:t>
            </a:fld>
            <a:endParaRPr lang="tr-TR"/>
          </a:p>
        </p:txBody>
      </p:sp>
      <p:sp>
        <p:nvSpPr>
          <p:cNvPr id="5" name="Metin kutusu 4"/>
          <p:cNvSpPr txBox="1"/>
          <p:nvPr/>
        </p:nvSpPr>
        <p:spPr>
          <a:xfrm>
            <a:off x="394307" y="622300"/>
            <a:ext cx="9904785"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691168" y="1533337"/>
            <a:ext cx="8284416"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Projeler</a:t>
            </a:r>
            <a:r>
              <a:rPr lang="tr-TR" dirty="0">
                <a:latin typeface="Arial" panose="020B0604020202020204" pitchFamily="34" charset="0"/>
                <a:cs typeface="Arial" panose="020B0604020202020204" pitchFamily="34" charset="0"/>
              </a:rPr>
              <a:t>; Özgünlük ve Yaratıcılık, Bilimsel Yöntem, Sonuç ve Öneriler, Uygulanabilirlik, Yaygın Etki, Raporlama, Sunum gibi kriterlere göre değerlendirilir. Detaylı değerlendirme kriterlerine ve proje rehberine </a:t>
            </a:r>
            <a:r>
              <a:rPr lang="tr-TR" dirty="0">
                <a:latin typeface="Arial" panose="020B0604020202020204" pitchFamily="34" charset="0"/>
                <a:cs typeface="Arial" panose="020B0604020202020204" pitchFamily="34" charset="0"/>
                <a:hlinkClick r:id="rId2"/>
              </a:rPr>
              <a:t>http://</a:t>
            </a:r>
            <a:r>
              <a:rPr lang="tr-TR" dirty="0" smtClean="0">
                <a:latin typeface="Arial" panose="020B0604020202020204" pitchFamily="34" charset="0"/>
                <a:cs typeface="Arial" panose="020B0604020202020204" pitchFamily="34" charset="0"/>
                <a:hlinkClick r:id="rId2"/>
              </a:rPr>
              <a:t>www.tubitak.gov.tr/tr/yarismalar/icerik-lise-ogrencileri-arastirma-projeleri-yarismasi</a:t>
            </a:r>
            <a:r>
              <a:rPr lang="tr-TR" dirty="0" smtClean="0">
                <a:latin typeface="Arial" panose="020B0604020202020204" pitchFamily="34" charset="0"/>
                <a:cs typeface="Arial" panose="020B0604020202020204" pitchFamily="34" charset="0"/>
              </a:rPr>
              <a:t> internet </a:t>
            </a:r>
            <a:r>
              <a:rPr lang="tr-TR" dirty="0">
                <a:latin typeface="Arial" panose="020B0604020202020204" pitchFamily="34" charset="0"/>
                <a:cs typeface="Arial" panose="020B0604020202020204" pitchFamily="34" charset="0"/>
              </a:rPr>
              <a:t>adresinden ulaşılabilir</a:t>
            </a:r>
            <a:r>
              <a:rPr lang="tr-TR" dirty="0" smtClean="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Ön </a:t>
            </a:r>
            <a:r>
              <a:rPr lang="tr-TR" dirty="0">
                <a:latin typeface="Arial" panose="020B0604020202020204" pitchFamily="34" charset="0"/>
                <a:cs typeface="Arial" panose="020B0604020202020204" pitchFamily="34" charset="0"/>
              </a:rPr>
              <a:t>değerlendirme sonucunda başarılı bulunan projeler, bölgelerde yapılacak sergiye davet edilir. </a:t>
            </a:r>
            <a:r>
              <a:rPr lang="tr-TR" b="1" dirty="0">
                <a:latin typeface="Arial" panose="020B0604020202020204" pitchFamily="34" charset="0"/>
                <a:cs typeface="Arial" panose="020B0604020202020204" pitchFamily="34" charset="0"/>
              </a:rPr>
              <a:t>Covid-19 </a:t>
            </a:r>
            <a:r>
              <a:rPr lang="tr-TR" b="1" dirty="0" err="1">
                <a:latin typeface="Arial" panose="020B0604020202020204" pitchFamily="34" charset="0"/>
                <a:cs typeface="Arial" panose="020B0604020202020204" pitchFamily="34" charset="0"/>
              </a:rPr>
              <a:t>pandemi</a:t>
            </a:r>
            <a:r>
              <a:rPr lang="tr-TR" b="1" dirty="0">
                <a:latin typeface="Arial" panose="020B0604020202020204" pitchFamily="34" charset="0"/>
                <a:cs typeface="Arial" panose="020B0604020202020204" pitchFamily="34" charset="0"/>
              </a:rPr>
              <a:t> süreci göz önüne alınarak gerekmesi durumunda bölge ve final değerlendirmeleri çevrimiçi olarak yapılabilir.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4" y="1878370"/>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34008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15</a:t>
            </a:fld>
            <a:endParaRPr lang="tr-TR"/>
          </a:p>
        </p:txBody>
      </p:sp>
      <p:sp>
        <p:nvSpPr>
          <p:cNvPr id="5" name="Metin kutusu 4"/>
          <p:cNvSpPr txBox="1"/>
          <p:nvPr/>
        </p:nvSpPr>
        <p:spPr>
          <a:xfrm>
            <a:off x="3796784" y="1113226"/>
            <a:ext cx="8178800" cy="521681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Takım </a:t>
            </a:r>
            <a:r>
              <a:rPr lang="tr-TR" dirty="0">
                <a:latin typeface="Arial" panose="020B0604020202020204" pitchFamily="34" charset="0"/>
                <a:cs typeface="Arial" panose="020B0604020202020204" pitchFamily="34" charset="0"/>
              </a:rPr>
              <a:t>halinde yarışmaya katılan öğrencilerin bölge ve final aşamalarına davet edilmeleri durumunda, sunumda ve yapılması halinde sergide tüm öğrencilerin bulunması zorunludur, aksi halde proje yarışmadan elenir</a:t>
            </a:r>
            <a:r>
              <a:rPr lang="tr-TR"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 </a:t>
            </a:r>
            <a:r>
              <a:rPr lang="tr-TR" dirty="0">
                <a:latin typeface="Arial" panose="020B0604020202020204" pitchFamily="34" charset="0"/>
                <a:cs typeface="Arial" panose="020B0604020202020204" pitchFamily="34" charset="0"/>
              </a:rPr>
              <a:t>ve final sergilerinde proje sahibi öğrenciler jüriye sözlü sunum yapacaktır. Öğrencilerden bu görüşme için bilgisayarda sunum hazırlamaları beklenir. Jüri sunumlarında kullanılacak bilgisayar ve projeksiyon cihazı Bölge Koordinatörü tarafından sağlanır. Sergide kullanılması öngörülen diğer teknik donanım ise proje sahibi öğrenciler tarafından temin edilir</a:t>
            </a:r>
            <a:r>
              <a:rPr lang="tr-TR"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Uluslararası </a:t>
            </a:r>
            <a:r>
              <a:rPr lang="tr-TR" dirty="0">
                <a:latin typeface="Arial" panose="020B0604020202020204" pitchFamily="34" charset="0"/>
                <a:cs typeface="Arial" panose="020B0604020202020204" pitchFamily="34" charset="0"/>
              </a:rPr>
              <a:t>proje yarışmalarına TÜBİTAK tarafından gönderilecek projeler, final yarışmasında derece alan projeler arasından ayrı bir jüri tarafından belirlenir. </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6" name="Metin kutusu 5"/>
          <p:cNvSpPr txBox="1"/>
          <p:nvPr/>
        </p:nvSpPr>
        <p:spPr>
          <a:xfrm>
            <a:off x="344115" y="600495"/>
            <a:ext cx="9904785"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DEĞERLENDİRME YÖNTEMİ</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03" y="1893643"/>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13771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16</a:t>
            </a:fld>
            <a:endParaRPr lang="tr-TR"/>
          </a:p>
        </p:txBody>
      </p:sp>
      <p:sp>
        <p:nvSpPr>
          <p:cNvPr id="25" name="1 Başlık"/>
          <p:cNvSpPr txBox="1">
            <a:spLocks/>
          </p:cNvSpPr>
          <p:nvPr/>
        </p:nvSpPr>
        <p:spPr bwMode="auto">
          <a:xfrm>
            <a:off x="2577876" y="844053"/>
            <a:ext cx="67125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Arial"/>
                <a:ea typeface="MS PGothic" pitchFamily="34" charset="-128"/>
                <a:cs typeface="Calibri" panose="020F0502020204030204" pitchFamily="34" charset="0"/>
              </a:rPr>
              <a:t>BÖLGESEL DERECELERE VERİLEN ÖDÜLLER</a:t>
            </a:r>
            <a:endParaRPr kumimoji="0" lang="tr-TR" sz="2800" b="1" i="0" u="none" strike="noStrike" kern="1200" cap="none" spc="0" normalizeH="0" baseline="0" noProof="0" dirty="0">
              <a:ln>
                <a:noFill/>
              </a:ln>
              <a:solidFill>
                <a:srgbClr val="C00000"/>
              </a:solidFill>
              <a:effectLst/>
              <a:uLnTx/>
              <a:uFillTx/>
              <a:latin typeface="Arial"/>
              <a:ea typeface="MS PGothic" pitchFamily="34" charset="-128"/>
              <a:cs typeface="Calibri" panose="020F0502020204030204" pitchFamily="34" charset="0"/>
            </a:endParaRPr>
          </a:p>
        </p:txBody>
      </p:sp>
      <p:sp>
        <p:nvSpPr>
          <p:cNvPr id="26" name="Metin kutusu 25"/>
          <p:cNvSpPr txBox="1"/>
          <p:nvPr/>
        </p:nvSpPr>
        <p:spPr>
          <a:xfrm>
            <a:off x="1587276" y="2004091"/>
            <a:ext cx="2985217" cy="954107"/>
          </a:xfrm>
          <a:prstGeom prst="rect">
            <a:avLst/>
          </a:prstGeom>
          <a:noFill/>
        </p:spPr>
        <p:txBody>
          <a:bodyPr wrap="square" rtlCol="0">
            <a:spAutoFit/>
          </a:bodyPr>
          <a:lstStyle/>
          <a:p>
            <a:pPr algn="ctr"/>
            <a:r>
              <a:rPr lang="tr-TR" sz="2800" b="1" dirty="0">
                <a:solidFill>
                  <a:prstClr val="black"/>
                </a:solidFill>
                <a:latin typeface="Arial"/>
              </a:rPr>
              <a:t>Öğrenci Ödülleri</a:t>
            </a:r>
          </a:p>
          <a:p>
            <a:pPr algn="ctr"/>
            <a:r>
              <a:rPr lang="tr-TR" sz="2800" b="1" dirty="0">
                <a:solidFill>
                  <a:prstClr val="black"/>
                </a:solidFill>
                <a:latin typeface="Arial"/>
              </a:rPr>
              <a:t>(Kişi Başı)</a:t>
            </a:r>
          </a:p>
        </p:txBody>
      </p:sp>
      <p:sp>
        <p:nvSpPr>
          <p:cNvPr id="27" name="Metin kutusu 26"/>
          <p:cNvSpPr txBox="1"/>
          <p:nvPr/>
        </p:nvSpPr>
        <p:spPr>
          <a:xfrm>
            <a:off x="6884636" y="1951324"/>
            <a:ext cx="3240360" cy="954107"/>
          </a:xfrm>
          <a:prstGeom prst="rect">
            <a:avLst/>
          </a:prstGeom>
          <a:noFill/>
        </p:spPr>
        <p:txBody>
          <a:bodyPr wrap="square" rtlCol="0">
            <a:spAutoFit/>
          </a:bodyPr>
          <a:lstStyle/>
          <a:p>
            <a:pPr algn="ctr"/>
            <a:r>
              <a:rPr lang="tr-TR" sz="2800" b="1" dirty="0">
                <a:solidFill>
                  <a:prstClr val="black"/>
                </a:solidFill>
                <a:latin typeface="Arial"/>
              </a:rPr>
              <a:t>Danışman Ödülleri</a:t>
            </a:r>
          </a:p>
        </p:txBody>
      </p:sp>
      <p:grpSp>
        <p:nvGrpSpPr>
          <p:cNvPr id="28" name="Grup 27"/>
          <p:cNvGrpSpPr/>
          <p:nvPr/>
        </p:nvGrpSpPr>
        <p:grpSpPr>
          <a:xfrm>
            <a:off x="266701" y="2983955"/>
            <a:ext cx="5981923" cy="2359014"/>
            <a:chOff x="1403649" y="2581046"/>
            <a:chExt cx="6532405" cy="3120377"/>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2522646" y="2633456"/>
              <a:ext cx="2146130" cy="692087"/>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Birincilik</a:t>
              </a:r>
            </a:p>
          </p:txBody>
        </p:sp>
        <p:sp>
          <p:nvSpPr>
            <p:cNvPr id="31" name="Metin kutusu 30"/>
            <p:cNvSpPr txBox="1"/>
            <p:nvPr/>
          </p:nvSpPr>
          <p:spPr>
            <a:xfrm>
              <a:off x="4538883" y="2581046"/>
              <a:ext cx="3023872" cy="715487"/>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1.500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32" name="Metin kutusu 31"/>
            <p:cNvSpPr txBox="1"/>
            <p:nvPr/>
          </p:nvSpPr>
          <p:spPr>
            <a:xfrm>
              <a:off x="2522645" y="3698883"/>
              <a:ext cx="2146132" cy="692087"/>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İkincilik</a:t>
              </a:r>
            </a:p>
          </p:txBody>
        </p:sp>
        <p:sp>
          <p:nvSpPr>
            <p:cNvPr id="33" name="Metin kutusu 32"/>
            <p:cNvSpPr txBox="1"/>
            <p:nvPr/>
          </p:nvSpPr>
          <p:spPr>
            <a:xfrm>
              <a:off x="4574770" y="3705981"/>
              <a:ext cx="2942347" cy="715487"/>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1.000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34" name="Metin kutusu 33"/>
            <p:cNvSpPr txBox="1"/>
            <p:nvPr/>
          </p:nvSpPr>
          <p:spPr>
            <a:xfrm>
              <a:off x="2522645" y="4846187"/>
              <a:ext cx="2682056" cy="692087"/>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Üçüncülük</a:t>
              </a:r>
            </a:p>
          </p:txBody>
        </p:sp>
        <p:sp>
          <p:nvSpPr>
            <p:cNvPr id="35" name="Metin kutusu 34"/>
            <p:cNvSpPr txBox="1"/>
            <p:nvPr/>
          </p:nvSpPr>
          <p:spPr>
            <a:xfrm>
              <a:off x="4741439" y="4846187"/>
              <a:ext cx="3194615" cy="715487"/>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 750 </a:t>
              </a:r>
              <a:r>
                <a:rPr lang="tr-TR" sz="2800" b="1" dirty="0">
                  <a:solidFill>
                    <a:prstClr val="white"/>
                  </a:solidFill>
                  <a:effectLst>
                    <a:outerShdw blurRad="38100" dist="38100" dir="2700000" algn="tl">
                      <a:srgbClr val="000000">
                        <a:alpha val="43137"/>
                      </a:srgbClr>
                    </a:outerShdw>
                  </a:effectLst>
                  <a:latin typeface="Arial"/>
                </a:rPr>
                <a:t>TL</a:t>
              </a:r>
            </a:p>
          </p:txBody>
        </p:sp>
      </p:grpSp>
      <p:grpSp>
        <p:nvGrpSpPr>
          <p:cNvPr id="36" name="Grup 35"/>
          <p:cNvGrpSpPr/>
          <p:nvPr/>
        </p:nvGrpSpPr>
        <p:grpSpPr>
          <a:xfrm>
            <a:off x="5975943" y="3022738"/>
            <a:ext cx="6192800" cy="2359437"/>
            <a:chOff x="1403649" y="2580487"/>
            <a:chExt cx="6167568" cy="3120936"/>
          </a:xfrm>
        </p:grpSpPr>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412038"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Metin kutusu 37"/>
            <p:cNvSpPr txBox="1"/>
            <p:nvPr/>
          </p:nvSpPr>
          <p:spPr>
            <a:xfrm>
              <a:off x="4143363" y="2580487"/>
              <a:ext cx="3023873" cy="715487"/>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1.000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39" name="Metin kutusu 38"/>
            <p:cNvSpPr txBox="1"/>
            <p:nvPr/>
          </p:nvSpPr>
          <p:spPr>
            <a:xfrm>
              <a:off x="4376600" y="3700464"/>
              <a:ext cx="3194616" cy="715487"/>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8</a:t>
              </a:r>
              <a:r>
                <a:rPr lang="tr-TR" sz="2800" b="1" dirty="0" smtClean="0">
                  <a:solidFill>
                    <a:prstClr val="white"/>
                  </a:solidFill>
                  <a:effectLst>
                    <a:outerShdw blurRad="38100" dist="38100" dir="2700000" algn="tl">
                      <a:srgbClr val="000000">
                        <a:alpha val="43137"/>
                      </a:srgbClr>
                    </a:outerShdw>
                  </a:effectLst>
                  <a:latin typeface="Arial"/>
                </a:rPr>
                <a:t>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40" name="Metin kutusu 39"/>
            <p:cNvSpPr txBox="1"/>
            <p:nvPr/>
          </p:nvSpPr>
          <p:spPr>
            <a:xfrm>
              <a:off x="4376601" y="4807698"/>
              <a:ext cx="3194616" cy="715487"/>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6</a:t>
              </a:r>
              <a:r>
                <a:rPr lang="tr-TR" sz="2800" b="1" dirty="0" smtClean="0">
                  <a:solidFill>
                    <a:prstClr val="white"/>
                  </a:solidFill>
                  <a:effectLst>
                    <a:outerShdw blurRad="38100" dist="38100" dir="2700000" algn="tl">
                      <a:srgbClr val="000000">
                        <a:alpha val="43137"/>
                      </a:srgbClr>
                    </a:outerShdw>
                  </a:effectLst>
                  <a:latin typeface="Arial"/>
                </a:rPr>
                <a:t>00 </a:t>
              </a:r>
              <a:r>
                <a:rPr lang="tr-TR" sz="2800" b="1" dirty="0">
                  <a:solidFill>
                    <a:prstClr val="white"/>
                  </a:solidFill>
                  <a:effectLst>
                    <a:outerShdw blurRad="38100" dist="38100" dir="2700000" algn="tl">
                      <a:srgbClr val="000000">
                        <a:alpha val="43137"/>
                      </a:srgbClr>
                    </a:outerShdw>
                  </a:effectLst>
                  <a:latin typeface="Arial"/>
                </a:rPr>
                <a:t>TL</a:t>
              </a:r>
            </a:p>
          </p:txBody>
        </p:sp>
      </p:grpSp>
      <p:sp>
        <p:nvSpPr>
          <p:cNvPr id="42" name="Metin kutusu 41"/>
          <p:cNvSpPr txBox="1"/>
          <p:nvPr/>
        </p:nvSpPr>
        <p:spPr>
          <a:xfrm>
            <a:off x="7007245" y="3023577"/>
            <a:ext cx="2162155" cy="523220"/>
          </a:xfrm>
          <a:prstGeom prst="rect">
            <a:avLst/>
          </a:prstGeom>
          <a:noFill/>
        </p:spPr>
        <p:txBody>
          <a:bodyPr wrap="square" rtlCol="0">
            <a:spAutoFit/>
          </a:bodyPr>
          <a:lstStyle/>
          <a:p>
            <a:r>
              <a:rPr lang="tr-TR" sz="2800" b="1" dirty="0">
                <a:solidFill>
                  <a:prstClr val="white"/>
                </a:solidFill>
                <a:latin typeface="Arial"/>
              </a:rPr>
              <a:t>Birincilik</a:t>
            </a:r>
          </a:p>
        </p:txBody>
      </p:sp>
      <p:sp>
        <p:nvSpPr>
          <p:cNvPr id="43" name="Metin kutusu 42"/>
          <p:cNvSpPr txBox="1"/>
          <p:nvPr/>
        </p:nvSpPr>
        <p:spPr>
          <a:xfrm>
            <a:off x="7077371" y="3890035"/>
            <a:ext cx="1691511" cy="523220"/>
          </a:xfrm>
          <a:prstGeom prst="rect">
            <a:avLst/>
          </a:prstGeom>
          <a:noFill/>
        </p:spPr>
        <p:txBody>
          <a:bodyPr wrap="square" rtlCol="0">
            <a:spAutoFit/>
          </a:bodyPr>
          <a:lstStyle/>
          <a:p>
            <a:r>
              <a:rPr lang="tr-TR" sz="2800" b="1" dirty="0">
                <a:solidFill>
                  <a:prstClr val="white"/>
                </a:solidFill>
                <a:latin typeface="Arial"/>
              </a:rPr>
              <a:t>İkincilik</a:t>
            </a:r>
          </a:p>
        </p:txBody>
      </p:sp>
      <p:sp>
        <p:nvSpPr>
          <p:cNvPr id="44" name="Metin kutusu 43"/>
          <p:cNvSpPr txBox="1"/>
          <p:nvPr/>
        </p:nvSpPr>
        <p:spPr>
          <a:xfrm>
            <a:off x="7007246" y="4722791"/>
            <a:ext cx="2050578" cy="523220"/>
          </a:xfrm>
          <a:prstGeom prst="rect">
            <a:avLst/>
          </a:prstGeom>
          <a:noFill/>
        </p:spPr>
        <p:txBody>
          <a:bodyPr wrap="square" rtlCol="0">
            <a:spAutoFit/>
          </a:bodyPr>
          <a:lstStyle/>
          <a:p>
            <a:r>
              <a:rPr lang="tr-TR" sz="2800" b="1" dirty="0">
                <a:solidFill>
                  <a:prstClr val="white"/>
                </a:solidFill>
                <a:latin typeface="Arial"/>
              </a:rPr>
              <a:t>Üçüncülük</a:t>
            </a:r>
          </a:p>
        </p:txBody>
      </p:sp>
      <p:sp>
        <p:nvSpPr>
          <p:cNvPr id="45"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46" name="Resim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2" name="Metin kutusu 1"/>
          <p:cNvSpPr txBox="1"/>
          <p:nvPr/>
        </p:nvSpPr>
        <p:spPr>
          <a:xfrm>
            <a:off x="1638300" y="5904011"/>
            <a:ext cx="9105900" cy="400110"/>
          </a:xfrm>
          <a:prstGeom prst="rect">
            <a:avLst/>
          </a:prstGeom>
          <a:noFill/>
        </p:spPr>
        <p:txBody>
          <a:bodyPr wrap="square" rtlCol="0">
            <a:spAutoFit/>
          </a:bodyPr>
          <a:lstStyle/>
          <a:p>
            <a:pPr algn="ctr"/>
            <a:r>
              <a:rPr lang="tr-TR" sz="2000" b="1" dirty="0" smtClean="0">
                <a:solidFill>
                  <a:srgbClr val="C00000"/>
                </a:solidFill>
                <a:latin typeface="Arial" panose="020B0604020202020204" pitchFamily="34" charset="0"/>
                <a:cs typeface="Arial" panose="020B0604020202020204" pitchFamily="34" charset="0"/>
              </a:rPr>
              <a:t>Ödül miktarları, 2022 yılı için güncellenecektir.</a:t>
            </a:r>
            <a:endParaRPr lang="tr-TR"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100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17</a:t>
            </a:fld>
            <a:endParaRPr lang="tr-TR"/>
          </a:p>
        </p:txBody>
      </p:sp>
      <p:grpSp>
        <p:nvGrpSpPr>
          <p:cNvPr id="24" name="Grup 23"/>
          <p:cNvGrpSpPr/>
          <p:nvPr/>
        </p:nvGrpSpPr>
        <p:grpSpPr>
          <a:xfrm>
            <a:off x="142061" y="1972132"/>
            <a:ext cx="7241338" cy="3422641"/>
            <a:chOff x="1403648" y="2567674"/>
            <a:chExt cx="6593181" cy="4037045"/>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49054"/>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Metin kutusu 25"/>
            <p:cNvSpPr txBox="1"/>
            <p:nvPr/>
          </p:nvSpPr>
          <p:spPr>
            <a:xfrm>
              <a:off x="2668561" y="2660489"/>
              <a:ext cx="2606461" cy="617144"/>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Birincilik</a:t>
              </a:r>
            </a:p>
          </p:txBody>
        </p:sp>
        <p:sp>
          <p:nvSpPr>
            <p:cNvPr id="27" name="Metin kutusu 26"/>
            <p:cNvSpPr txBox="1"/>
            <p:nvPr/>
          </p:nvSpPr>
          <p:spPr>
            <a:xfrm>
              <a:off x="4488997" y="2567674"/>
              <a:ext cx="3491878" cy="689749"/>
            </a:xfrm>
            <a:prstGeom prst="rect">
              <a:avLst/>
            </a:prstGeom>
            <a:noFill/>
          </p:spPr>
          <p:txBody>
            <a:bodyPr wrap="square" rtlCol="0">
              <a:spAutoFit/>
            </a:bodyPr>
            <a:lstStyle/>
            <a:p>
              <a:r>
                <a:rPr lang="tr-TR" sz="3200" b="1" dirty="0" smtClean="0">
                  <a:solidFill>
                    <a:prstClr val="white"/>
                  </a:solidFill>
                  <a:effectLst>
                    <a:outerShdw blurRad="38100" dist="38100" dir="2700000" algn="tl">
                      <a:srgbClr val="000000">
                        <a:alpha val="43137"/>
                      </a:srgbClr>
                    </a:outerShdw>
                  </a:effectLst>
                  <a:latin typeface="Arial"/>
                </a:rPr>
                <a:t>6.000 </a:t>
              </a:r>
              <a:r>
                <a:rPr lang="tr-TR" sz="3200" b="1" dirty="0">
                  <a:solidFill>
                    <a:prstClr val="white"/>
                  </a:solidFill>
                  <a:effectLst>
                    <a:outerShdw blurRad="38100" dist="38100" dir="2700000" algn="tl">
                      <a:srgbClr val="000000">
                        <a:alpha val="43137"/>
                      </a:srgbClr>
                    </a:outerShdw>
                  </a:effectLst>
                  <a:latin typeface="Arial"/>
                </a:rPr>
                <a:t>TL</a:t>
              </a:r>
            </a:p>
          </p:txBody>
        </p:sp>
        <p:sp>
          <p:nvSpPr>
            <p:cNvPr id="28" name="Metin kutusu 27"/>
            <p:cNvSpPr txBox="1"/>
            <p:nvPr/>
          </p:nvSpPr>
          <p:spPr>
            <a:xfrm>
              <a:off x="4497349" y="3710112"/>
              <a:ext cx="3491878" cy="689749"/>
            </a:xfrm>
            <a:prstGeom prst="rect">
              <a:avLst/>
            </a:prstGeom>
            <a:noFill/>
          </p:spPr>
          <p:txBody>
            <a:bodyPr wrap="square" rtlCol="0">
              <a:spAutoFit/>
            </a:bodyPr>
            <a:lstStyle/>
            <a:p>
              <a:r>
                <a:rPr lang="tr-TR" sz="3200" b="1" dirty="0">
                  <a:solidFill>
                    <a:prstClr val="white"/>
                  </a:solidFill>
                  <a:effectLst>
                    <a:outerShdw blurRad="38100" dist="38100" dir="2700000" algn="tl">
                      <a:srgbClr val="000000">
                        <a:alpha val="43137"/>
                      </a:srgbClr>
                    </a:outerShdw>
                  </a:effectLst>
                  <a:latin typeface="Arial"/>
                </a:rPr>
                <a:t>5</a:t>
              </a:r>
              <a:r>
                <a:rPr lang="tr-TR" sz="3200" b="1" dirty="0" smtClean="0">
                  <a:solidFill>
                    <a:prstClr val="white"/>
                  </a:solidFill>
                  <a:effectLst>
                    <a:outerShdw blurRad="38100" dist="38100" dir="2700000" algn="tl">
                      <a:srgbClr val="000000">
                        <a:alpha val="43137"/>
                      </a:srgbClr>
                    </a:outerShdw>
                  </a:effectLst>
                  <a:latin typeface="Arial"/>
                </a:rPr>
                <a:t>.000 </a:t>
              </a:r>
              <a:r>
                <a:rPr lang="tr-TR" sz="3200" b="1" dirty="0">
                  <a:solidFill>
                    <a:prstClr val="white"/>
                  </a:solidFill>
                  <a:effectLst>
                    <a:outerShdw blurRad="38100" dist="38100" dir="2700000" algn="tl">
                      <a:srgbClr val="000000">
                        <a:alpha val="43137"/>
                      </a:srgbClr>
                    </a:outerShdw>
                  </a:effectLst>
                  <a:latin typeface="Arial"/>
                </a:rPr>
                <a:t>TL</a:t>
              </a:r>
            </a:p>
          </p:txBody>
        </p:sp>
        <p:sp>
          <p:nvSpPr>
            <p:cNvPr id="29" name="Metin kutusu 28"/>
            <p:cNvSpPr txBox="1"/>
            <p:nvPr/>
          </p:nvSpPr>
          <p:spPr>
            <a:xfrm>
              <a:off x="4504951" y="4839602"/>
              <a:ext cx="3491878" cy="689749"/>
            </a:xfrm>
            <a:prstGeom prst="rect">
              <a:avLst/>
            </a:prstGeom>
            <a:noFill/>
          </p:spPr>
          <p:txBody>
            <a:bodyPr wrap="square" rtlCol="0">
              <a:spAutoFit/>
            </a:bodyPr>
            <a:lstStyle/>
            <a:p>
              <a:r>
                <a:rPr lang="tr-TR" sz="3200" b="1" dirty="0" smtClean="0">
                  <a:solidFill>
                    <a:prstClr val="white"/>
                  </a:solidFill>
                  <a:effectLst>
                    <a:outerShdw blurRad="38100" dist="38100" dir="2700000" algn="tl">
                      <a:srgbClr val="000000">
                        <a:alpha val="43137"/>
                      </a:srgbClr>
                    </a:outerShdw>
                  </a:effectLst>
                  <a:latin typeface="Arial"/>
                </a:rPr>
                <a:t>4.000 </a:t>
              </a:r>
              <a:r>
                <a:rPr lang="tr-TR" sz="3200" b="1" dirty="0">
                  <a:solidFill>
                    <a:prstClr val="white"/>
                  </a:solidFill>
                  <a:effectLst>
                    <a:outerShdw blurRad="38100" dist="38100" dir="2700000" algn="tl">
                      <a:srgbClr val="000000">
                        <a:alpha val="43137"/>
                      </a:srgbClr>
                    </a:outerShdw>
                  </a:effectLst>
                  <a:latin typeface="Arial"/>
                </a:rPr>
                <a:t>TL</a:t>
              </a: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867" y="5926272"/>
              <a:ext cx="6084167" cy="67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Metin kutusu 30"/>
            <p:cNvSpPr txBox="1"/>
            <p:nvPr/>
          </p:nvSpPr>
          <p:spPr>
            <a:xfrm>
              <a:off x="2668561" y="5962207"/>
              <a:ext cx="1667235"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Teşvik</a:t>
              </a:r>
              <a:endParaRPr lang="tr-TR" sz="2800" b="1" dirty="0">
                <a:solidFill>
                  <a:prstClr val="white"/>
                </a:solidFill>
                <a:effectLst>
                  <a:outerShdw blurRad="38100" dist="38100" dir="2700000" algn="tl">
                    <a:srgbClr val="000000">
                      <a:alpha val="43137"/>
                    </a:srgbClr>
                  </a:outerShdw>
                </a:effectLst>
                <a:latin typeface="Arial"/>
              </a:endParaRPr>
            </a:p>
          </p:txBody>
        </p:sp>
        <p:sp>
          <p:nvSpPr>
            <p:cNvPr id="32" name="Metin kutusu 31"/>
            <p:cNvSpPr txBox="1"/>
            <p:nvPr/>
          </p:nvSpPr>
          <p:spPr>
            <a:xfrm>
              <a:off x="4504951" y="5836048"/>
              <a:ext cx="3491878" cy="689749"/>
            </a:xfrm>
            <a:prstGeom prst="rect">
              <a:avLst/>
            </a:prstGeom>
            <a:noFill/>
          </p:spPr>
          <p:txBody>
            <a:bodyPr wrap="square" rtlCol="0">
              <a:spAutoFit/>
            </a:bodyPr>
            <a:lstStyle/>
            <a:p>
              <a:r>
                <a:rPr lang="tr-TR" sz="3200" b="1" dirty="0" smtClean="0">
                  <a:solidFill>
                    <a:prstClr val="white"/>
                  </a:solidFill>
                  <a:effectLst>
                    <a:outerShdw blurRad="38100" dist="38100" dir="2700000" algn="tl">
                      <a:srgbClr val="000000">
                        <a:alpha val="43137"/>
                      </a:srgbClr>
                    </a:outerShdw>
                  </a:effectLst>
                  <a:latin typeface="Arial"/>
                </a:rPr>
                <a:t>3.000 </a:t>
              </a:r>
              <a:r>
                <a:rPr lang="tr-TR" sz="3200" b="1" dirty="0">
                  <a:solidFill>
                    <a:prstClr val="white"/>
                  </a:solidFill>
                  <a:effectLst>
                    <a:outerShdw blurRad="38100" dist="38100" dir="2700000" algn="tl">
                      <a:srgbClr val="000000">
                        <a:alpha val="43137"/>
                      </a:srgbClr>
                    </a:outerShdw>
                  </a:effectLst>
                  <a:latin typeface="Arial"/>
                </a:rPr>
                <a:t>TL</a:t>
              </a:r>
            </a:p>
          </p:txBody>
        </p:sp>
      </p:grpSp>
      <p:grpSp>
        <p:nvGrpSpPr>
          <p:cNvPr id="34" name="Grup 33"/>
          <p:cNvGrpSpPr/>
          <p:nvPr/>
        </p:nvGrpSpPr>
        <p:grpSpPr>
          <a:xfrm>
            <a:off x="7681331" y="1533385"/>
            <a:ext cx="4350247" cy="4482403"/>
            <a:chOff x="2912410" y="-3090158"/>
            <a:chExt cx="3918990" cy="6494897"/>
          </a:xfrm>
        </p:grpSpPr>
        <p:sp>
          <p:nvSpPr>
            <p:cNvPr id="35" name="Aynı Yanın Köşesi Yuvarlatılmış Dikdörtgen 34"/>
            <p:cNvSpPr/>
            <p:nvPr/>
          </p:nvSpPr>
          <p:spPr>
            <a:xfrm>
              <a:off x="2912410" y="-3090158"/>
              <a:ext cx="3918990" cy="6494897"/>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p:spPr>
        </p:sp>
        <p:sp>
          <p:nvSpPr>
            <p:cNvPr id="36" name="Aynı Yanın Köşesi Yuvarlatılmış Dikdörtgen 4"/>
            <p:cNvSpPr/>
            <p:nvPr/>
          </p:nvSpPr>
          <p:spPr>
            <a:xfrm>
              <a:off x="3231209" y="-2922406"/>
              <a:ext cx="3324272" cy="6024966"/>
            </a:xfrm>
            <a:prstGeom prst="rect">
              <a:avLst/>
            </a:prstGeom>
            <a:noFill/>
            <a:ln>
              <a:solidFill>
                <a:sysClr val="window" lastClr="FFFFFF"/>
              </a:solidFill>
            </a:ln>
            <a:effectLst/>
          </p:spPr>
          <p:txBody>
            <a:bodyPr spcFirstLastPara="0" vert="horz" wrap="square" lIns="20320" tIns="60960" rIns="20320" bIns="20320" numCol="1" spcCol="1270" anchor="t" anchorCtr="0">
              <a:noAutofit/>
            </a:bodyPr>
            <a:lstStyle/>
            <a:p>
              <a:pPr lvl="0">
                <a:defRPr/>
              </a:pPr>
              <a:r>
                <a:rPr lang="tr-TR" kern="0" dirty="0" smtClean="0">
                  <a:solidFill>
                    <a:prstClr val="black">
                      <a:hueOff val="0"/>
                      <a:satOff val="0"/>
                      <a:lumOff val="0"/>
                      <a:alphaOff val="0"/>
                    </a:prstClr>
                  </a:solidFill>
                  <a:latin typeface="Arial"/>
                  <a:cs typeface="Calibri" pitchFamily="34" charset="0"/>
                </a:rPr>
                <a:t>Final </a:t>
              </a:r>
              <a:r>
                <a:rPr lang="tr-TR" kern="0" dirty="0">
                  <a:solidFill>
                    <a:prstClr val="black">
                      <a:hueOff val="0"/>
                      <a:satOff val="0"/>
                      <a:lumOff val="0"/>
                      <a:alphaOff val="0"/>
                    </a:prstClr>
                  </a:solidFill>
                  <a:latin typeface="Arial"/>
                  <a:cs typeface="Calibri" pitchFamily="34" charset="0"/>
                </a:rPr>
                <a:t>Yarışmasında ulusal dereceye giren </a:t>
              </a:r>
              <a:r>
                <a:rPr lang="tr-TR" kern="0" dirty="0" smtClean="0">
                  <a:solidFill>
                    <a:prstClr val="black">
                      <a:hueOff val="0"/>
                      <a:satOff val="0"/>
                      <a:lumOff val="0"/>
                      <a:alphaOff val="0"/>
                    </a:prstClr>
                  </a:solidFill>
                  <a:latin typeface="Arial"/>
                  <a:cs typeface="Calibri" pitchFamily="34" charset="0"/>
                </a:rPr>
                <a:t>lise öğrencileri, </a:t>
              </a:r>
              <a:r>
                <a:rPr lang="tr-TR" kern="0" dirty="0">
                  <a:solidFill>
                    <a:prstClr val="black">
                      <a:hueOff val="0"/>
                      <a:satOff val="0"/>
                      <a:lumOff val="0"/>
                      <a:alphaOff val="0"/>
                    </a:prstClr>
                  </a:solidFill>
                  <a:latin typeface="Arial"/>
                  <a:cs typeface="Calibri" pitchFamily="34" charset="0"/>
                </a:rPr>
                <a:t>üniversite sınavına girecekleri ilk yıl, bir defaya mahsus olmak üzere derece aldıkları alanla ilgili bir bölümü tercih etmeleri durumunda yarışmada aldıkları derece ile orantılı ek katsayı uygulamasından yararlanırlar (</a:t>
              </a:r>
              <a:r>
                <a:rPr lang="tr-TR" u="sng" kern="0" dirty="0">
                  <a:solidFill>
                    <a:prstClr val="black">
                      <a:hueOff val="0"/>
                      <a:satOff val="0"/>
                      <a:lumOff val="0"/>
                      <a:alphaOff val="0"/>
                    </a:prstClr>
                  </a:solidFill>
                  <a:latin typeface="Arial"/>
                  <a:cs typeface="Calibri" pitchFamily="34" charset="0"/>
                </a:rPr>
                <a:t>Bkz. 2022 YKS Kılavuzu</a:t>
              </a:r>
              <a:r>
                <a:rPr lang="tr-TR" kern="0" dirty="0">
                  <a:solidFill>
                    <a:prstClr val="black">
                      <a:hueOff val="0"/>
                      <a:satOff val="0"/>
                      <a:lumOff val="0"/>
                      <a:alphaOff val="0"/>
                    </a:prstClr>
                  </a:solidFill>
                  <a:latin typeface="Arial"/>
                  <a:cs typeface="Calibri" pitchFamily="34" charset="0"/>
                </a:rPr>
                <a:t>). Dereceye giren öğrencilerin üniversite sınavına girecekleri yıl YKS kılavuzunda belirtilen tarih ve şekilde TÜBİTAK’a ek katsayı başvurusunda bulunmaları gerekir.</a:t>
              </a:r>
              <a:endParaRPr kumimoji="0" lang="tr-TR" b="1" i="0" u="sng"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endParaRPr>
            </a:p>
          </p:txBody>
        </p:sp>
      </p:grpSp>
      <p:grpSp>
        <p:nvGrpSpPr>
          <p:cNvPr id="37" name="Grup 36"/>
          <p:cNvGrpSpPr/>
          <p:nvPr/>
        </p:nvGrpSpPr>
        <p:grpSpPr>
          <a:xfrm rot="16200000">
            <a:off x="5106018" y="3421103"/>
            <a:ext cx="4436083" cy="753286"/>
            <a:chOff x="2723882" y="1168579"/>
            <a:chExt cx="1338114" cy="1075324"/>
          </a:xfrm>
          <a:solidFill>
            <a:srgbClr val="F79646">
              <a:lumMod val="75000"/>
            </a:srgbClr>
          </a:solidFill>
        </p:grpSpPr>
        <p:sp>
          <p:nvSpPr>
            <p:cNvPr id="38" name="Yuvarlatılmış Dikdörtgen 37"/>
            <p:cNvSpPr/>
            <p:nvPr/>
          </p:nvSpPr>
          <p:spPr>
            <a:xfrm>
              <a:off x="2723882" y="1168579"/>
              <a:ext cx="1338114" cy="1075324"/>
            </a:xfrm>
            <a:prstGeom prst="roundRect">
              <a:avLst/>
            </a:prstGeom>
            <a:grpFill/>
            <a:ln w="25400" cap="flat" cmpd="sng" algn="ctr">
              <a:solidFill>
                <a:srgbClr val="F79646">
                  <a:lumMod val="75000"/>
                </a:srgbClr>
              </a:solidFill>
              <a:prstDash val="solid"/>
            </a:ln>
            <a:effectLst/>
          </p:spPr>
        </p:sp>
        <p:sp>
          <p:nvSpPr>
            <p:cNvPr id="39" name="Yuvarlatılmış Dikdörtgen 4"/>
            <p:cNvSpPr/>
            <p:nvPr/>
          </p:nvSpPr>
          <p:spPr>
            <a:xfrm>
              <a:off x="2794048" y="1348847"/>
              <a:ext cx="1222792" cy="719253"/>
            </a:xfrm>
            <a:prstGeom prst="rect">
              <a:avLst/>
            </a:prstGeom>
            <a:grpFill/>
            <a:ln>
              <a:solidFill>
                <a:srgbClr val="F79646">
                  <a:lumMod val="75000"/>
                </a:srgbClr>
              </a:solid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EK KATSAYI</a:t>
              </a:r>
            </a:p>
          </p:txBody>
        </p:sp>
      </p:grpSp>
      <p:sp>
        <p:nvSpPr>
          <p:cNvPr id="40" name="1 Başlık"/>
          <p:cNvSpPr txBox="1">
            <a:spLocks/>
          </p:cNvSpPr>
          <p:nvPr/>
        </p:nvSpPr>
        <p:spPr bwMode="auto">
          <a:xfrm>
            <a:off x="2373745" y="651929"/>
            <a:ext cx="74260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defRPr/>
            </a:pPr>
            <a:r>
              <a:rPr lang="tr-TR" sz="2800" dirty="0" smtClean="0">
                <a:solidFill>
                  <a:srgbClr val="C00000"/>
                </a:solidFill>
                <a:cs typeface="Calibri" panose="020F0502020204030204" pitchFamily="34" charset="0"/>
              </a:rPr>
              <a:t>FİNAL YARIŞMASINDA DERECE ALAN ÖĞRENCİLERE VERİLEN ÖDÜLLER (Proje başı)</a:t>
            </a:r>
            <a:endParaRPr lang="tr-TR" sz="2800" dirty="0">
              <a:solidFill>
                <a:srgbClr val="C00000"/>
              </a:solidFill>
              <a:cs typeface="Calibri" panose="020F0502020204030204" pitchFamily="34" charset="0"/>
            </a:endParaRPr>
          </a:p>
        </p:txBody>
      </p:sp>
      <p:sp>
        <p:nvSpPr>
          <p:cNvPr id="41" name="Metin kutusu 40"/>
          <p:cNvSpPr txBox="1"/>
          <p:nvPr/>
        </p:nvSpPr>
        <p:spPr>
          <a:xfrm>
            <a:off x="1531637" y="2944022"/>
            <a:ext cx="2232248" cy="523220"/>
          </a:xfrm>
          <a:prstGeom prst="rect">
            <a:avLst/>
          </a:prstGeom>
          <a:noFill/>
        </p:spPr>
        <p:txBody>
          <a:bodyPr wrap="square" rtlCol="0">
            <a:spAutoFit/>
          </a:bodyPr>
          <a:lstStyle/>
          <a:p>
            <a:r>
              <a:rPr lang="tr-TR" sz="2800" b="1" dirty="0">
                <a:solidFill>
                  <a:prstClr val="white"/>
                </a:solidFill>
                <a:latin typeface="Arial"/>
              </a:rPr>
              <a:t>İkincilik</a:t>
            </a:r>
          </a:p>
        </p:txBody>
      </p:sp>
      <p:sp>
        <p:nvSpPr>
          <p:cNvPr id="42" name="Metin kutusu 41"/>
          <p:cNvSpPr txBox="1"/>
          <p:nvPr/>
        </p:nvSpPr>
        <p:spPr>
          <a:xfrm>
            <a:off x="1531324" y="3949741"/>
            <a:ext cx="2232248" cy="523220"/>
          </a:xfrm>
          <a:prstGeom prst="rect">
            <a:avLst/>
          </a:prstGeom>
          <a:noFill/>
        </p:spPr>
        <p:txBody>
          <a:bodyPr wrap="square" rtlCol="0">
            <a:spAutoFit/>
          </a:bodyPr>
          <a:lstStyle/>
          <a:p>
            <a:r>
              <a:rPr lang="tr-TR" sz="2800" b="1" dirty="0">
                <a:solidFill>
                  <a:prstClr val="white"/>
                </a:solidFill>
                <a:latin typeface="Arial"/>
              </a:rPr>
              <a:t>Üçüncülük</a:t>
            </a:r>
          </a:p>
        </p:txBody>
      </p:sp>
      <p:sp>
        <p:nvSpPr>
          <p:cNvPr id="44"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46" name="Resim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2" name="Dikdörtgen 1"/>
          <p:cNvSpPr/>
          <p:nvPr/>
        </p:nvSpPr>
        <p:spPr>
          <a:xfrm>
            <a:off x="2797817" y="6015732"/>
            <a:ext cx="5237395" cy="369332"/>
          </a:xfrm>
          <a:prstGeom prst="rect">
            <a:avLst/>
          </a:prstGeom>
        </p:spPr>
        <p:txBody>
          <a:bodyPr wrap="none">
            <a:spAutoFit/>
          </a:bodyPr>
          <a:lstStyle/>
          <a:p>
            <a:pPr algn="ctr"/>
            <a:r>
              <a:rPr lang="tr-TR" b="1" dirty="0">
                <a:solidFill>
                  <a:srgbClr val="C00000"/>
                </a:solidFill>
                <a:latin typeface="Arial" panose="020B0604020202020204" pitchFamily="34" charset="0"/>
                <a:cs typeface="Arial" panose="020B0604020202020204" pitchFamily="34" charset="0"/>
              </a:rPr>
              <a:t>Ödül miktarları, 2022 yılı için güncellenecektir.</a:t>
            </a:r>
          </a:p>
        </p:txBody>
      </p:sp>
    </p:spTree>
    <p:extLst>
      <p:ext uri="{BB962C8B-B14F-4D97-AF65-F5344CB8AC3E}">
        <p14:creationId xmlns:p14="http://schemas.microsoft.com/office/powerpoint/2010/main" val="506785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18</a:t>
            </a:fld>
            <a:endParaRPr lang="tr-TR"/>
          </a:p>
        </p:txBody>
      </p:sp>
      <p:grpSp>
        <p:nvGrpSpPr>
          <p:cNvPr id="24" name="Grup 23"/>
          <p:cNvGrpSpPr/>
          <p:nvPr/>
        </p:nvGrpSpPr>
        <p:grpSpPr>
          <a:xfrm>
            <a:off x="2415263" y="2061689"/>
            <a:ext cx="7447503" cy="3383069"/>
            <a:chOff x="1403648" y="2614350"/>
            <a:chExt cx="6780892" cy="3990369"/>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49054"/>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Metin kutusu 25"/>
            <p:cNvSpPr txBox="1"/>
            <p:nvPr/>
          </p:nvSpPr>
          <p:spPr>
            <a:xfrm>
              <a:off x="2668561" y="2660489"/>
              <a:ext cx="2606461" cy="617144"/>
            </a:xfrm>
            <a:prstGeom prst="rect">
              <a:avLst/>
            </a:prstGeom>
            <a:noFill/>
          </p:spPr>
          <p:txBody>
            <a:bodyPr wrap="square" rtlCol="0">
              <a:spAutoFit/>
            </a:bodyPr>
            <a:lstStyle/>
            <a:p>
              <a:r>
                <a:rPr lang="tr-TR" sz="2800" b="1" dirty="0">
                  <a:solidFill>
                    <a:prstClr val="white"/>
                  </a:solidFill>
                  <a:effectLst>
                    <a:outerShdw blurRad="38100" dist="38100" dir="2700000" algn="tl">
                      <a:srgbClr val="000000">
                        <a:alpha val="43137"/>
                      </a:srgbClr>
                    </a:outerShdw>
                  </a:effectLst>
                  <a:latin typeface="Arial"/>
                </a:rPr>
                <a:t>Birincilik</a:t>
              </a:r>
            </a:p>
          </p:txBody>
        </p:sp>
        <p:sp>
          <p:nvSpPr>
            <p:cNvPr id="27" name="Metin kutusu 26"/>
            <p:cNvSpPr txBox="1"/>
            <p:nvPr/>
          </p:nvSpPr>
          <p:spPr>
            <a:xfrm>
              <a:off x="4656562" y="2614350"/>
              <a:ext cx="3491878"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4.500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28" name="Metin kutusu 27"/>
            <p:cNvSpPr txBox="1"/>
            <p:nvPr/>
          </p:nvSpPr>
          <p:spPr>
            <a:xfrm>
              <a:off x="4692662" y="3756519"/>
              <a:ext cx="3491878"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4.000 </a:t>
              </a:r>
              <a:r>
                <a:rPr lang="tr-TR" sz="2800" b="1" dirty="0">
                  <a:solidFill>
                    <a:prstClr val="white"/>
                  </a:solidFill>
                  <a:effectLst>
                    <a:outerShdw blurRad="38100" dist="38100" dir="2700000" algn="tl">
                      <a:srgbClr val="000000">
                        <a:alpha val="43137"/>
                      </a:srgbClr>
                    </a:outerShdw>
                  </a:effectLst>
                  <a:latin typeface="Arial"/>
                </a:rPr>
                <a:t>TL</a:t>
              </a:r>
            </a:p>
          </p:txBody>
        </p:sp>
        <p:sp>
          <p:nvSpPr>
            <p:cNvPr id="29" name="Metin kutusu 28"/>
            <p:cNvSpPr txBox="1"/>
            <p:nvPr/>
          </p:nvSpPr>
          <p:spPr>
            <a:xfrm>
              <a:off x="4692662" y="4880199"/>
              <a:ext cx="3491878"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3.500 </a:t>
              </a:r>
              <a:r>
                <a:rPr lang="tr-TR" sz="2800" b="1" dirty="0">
                  <a:solidFill>
                    <a:prstClr val="white"/>
                  </a:solidFill>
                  <a:effectLst>
                    <a:outerShdw blurRad="38100" dist="38100" dir="2700000" algn="tl">
                      <a:srgbClr val="000000">
                        <a:alpha val="43137"/>
                      </a:srgbClr>
                    </a:outerShdw>
                  </a:effectLst>
                  <a:latin typeface="Arial"/>
                </a:rPr>
                <a:t>TL</a:t>
              </a: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867" y="5926272"/>
              <a:ext cx="6084167" cy="67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Metin kutusu 30"/>
            <p:cNvSpPr txBox="1"/>
            <p:nvPr/>
          </p:nvSpPr>
          <p:spPr>
            <a:xfrm>
              <a:off x="2660219" y="5926272"/>
              <a:ext cx="1667235"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Teşvik</a:t>
              </a:r>
              <a:endParaRPr lang="tr-TR" sz="2800" b="1" dirty="0">
                <a:solidFill>
                  <a:prstClr val="white"/>
                </a:solidFill>
                <a:effectLst>
                  <a:outerShdw blurRad="38100" dist="38100" dir="2700000" algn="tl">
                    <a:srgbClr val="000000">
                      <a:alpha val="43137"/>
                    </a:srgbClr>
                  </a:outerShdw>
                </a:effectLst>
                <a:latin typeface="Arial"/>
              </a:endParaRPr>
            </a:p>
          </p:txBody>
        </p:sp>
        <p:sp>
          <p:nvSpPr>
            <p:cNvPr id="32" name="Metin kutusu 31"/>
            <p:cNvSpPr txBox="1"/>
            <p:nvPr/>
          </p:nvSpPr>
          <p:spPr>
            <a:xfrm>
              <a:off x="4692662" y="5898363"/>
              <a:ext cx="3491878" cy="617144"/>
            </a:xfrm>
            <a:prstGeom prst="rect">
              <a:avLst/>
            </a:prstGeom>
            <a:noFill/>
          </p:spPr>
          <p:txBody>
            <a:bodyPr wrap="square" rtlCol="0">
              <a:spAutoFit/>
            </a:bodyPr>
            <a:lstStyle/>
            <a:p>
              <a:r>
                <a:rPr lang="tr-TR" sz="2800" b="1" dirty="0" smtClean="0">
                  <a:solidFill>
                    <a:prstClr val="white"/>
                  </a:solidFill>
                  <a:effectLst>
                    <a:outerShdw blurRad="38100" dist="38100" dir="2700000" algn="tl">
                      <a:srgbClr val="000000">
                        <a:alpha val="43137"/>
                      </a:srgbClr>
                    </a:outerShdw>
                  </a:effectLst>
                  <a:latin typeface="Arial"/>
                </a:rPr>
                <a:t>2.250 </a:t>
              </a:r>
              <a:r>
                <a:rPr lang="tr-TR" sz="2800" b="1" dirty="0">
                  <a:solidFill>
                    <a:prstClr val="white"/>
                  </a:solidFill>
                  <a:effectLst>
                    <a:outerShdw blurRad="38100" dist="38100" dir="2700000" algn="tl">
                      <a:srgbClr val="000000">
                        <a:alpha val="43137"/>
                      </a:srgbClr>
                    </a:outerShdw>
                  </a:effectLst>
                  <a:latin typeface="Arial"/>
                </a:rPr>
                <a:t>TL</a:t>
              </a:r>
            </a:p>
          </p:txBody>
        </p:sp>
      </p:grpSp>
      <p:sp>
        <p:nvSpPr>
          <p:cNvPr id="40" name="1 Başlık"/>
          <p:cNvSpPr txBox="1">
            <a:spLocks/>
          </p:cNvSpPr>
          <p:nvPr/>
        </p:nvSpPr>
        <p:spPr bwMode="auto">
          <a:xfrm>
            <a:off x="2480304" y="920157"/>
            <a:ext cx="67125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defRPr/>
            </a:pPr>
            <a:r>
              <a:rPr lang="tr-TR" sz="2800" dirty="0" smtClean="0">
                <a:solidFill>
                  <a:srgbClr val="C00000"/>
                </a:solidFill>
                <a:cs typeface="Calibri" panose="020F0502020204030204" pitchFamily="34" charset="0"/>
              </a:rPr>
              <a:t>FİNAL YARIŞMASINDA DERECE ALAN DANIŞMANA VERİLEN ÖDÜLLER (Proje başı)</a:t>
            </a:r>
            <a:endParaRPr lang="tr-TR" sz="2800" dirty="0">
              <a:solidFill>
                <a:srgbClr val="C00000"/>
              </a:solidFill>
              <a:cs typeface="Calibri" panose="020F0502020204030204" pitchFamily="34" charset="0"/>
            </a:endParaRPr>
          </a:p>
        </p:txBody>
      </p:sp>
      <p:sp>
        <p:nvSpPr>
          <p:cNvPr id="44"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46" name="Resim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45" name="Metin kutusu 44"/>
          <p:cNvSpPr txBox="1"/>
          <p:nvPr/>
        </p:nvSpPr>
        <p:spPr>
          <a:xfrm>
            <a:off x="3795364" y="3052603"/>
            <a:ext cx="2232248" cy="523220"/>
          </a:xfrm>
          <a:prstGeom prst="rect">
            <a:avLst/>
          </a:prstGeom>
          <a:noFill/>
        </p:spPr>
        <p:txBody>
          <a:bodyPr wrap="square" rtlCol="0">
            <a:spAutoFit/>
          </a:bodyPr>
          <a:lstStyle/>
          <a:p>
            <a:r>
              <a:rPr lang="tr-TR" sz="2800" b="1" dirty="0">
                <a:solidFill>
                  <a:prstClr val="white"/>
                </a:solidFill>
                <a:latin typeface="Arial"/>
              </a:rPr>
              <a:t>İkincilik</a:t>
            </a:r>
          </a:p>
        </p:txBody>
      </p:sp>
      <p:sp>
        <p:nvSpPr>
          <p:cNvPr id="47" name="Metin kutusu 46"/>
          <p:cNvSpPr txBox="1"/>
          <p:nvPr/>
        </p:nvSpPr>
        <p:spPr>
          <a:xfrm>
            <a:off x="3795364" y="3965759"/>
            <a:ext cx="2232248" cy="523220"/>
          </a:xfrm>
          <a:prstGeom prst="rect">
            <a:avLst/>
          </a:prstGeom>
          <a:noFill/>
        </p:spPr>
        <p:txBody>
          <a:bodyPr wrap="square" rtlCol="0">
            <a:spAutoFit/>
          </a:bodyPr>
          <a:lstStyle/>
          <a:p>
            <a:r>
              <a:rPr lang="tr-TR" sz="2800" b="1" dirty="0">
                <a:solidFill>
                  <a:prstClr val="white"/>
                </a:solidFill>
                <a:latin typeface="Arial"/>
              </a:rPr>
              <a:t>Üçüncülük</a:t>
            </a:r>
          </a:p>
        </p:txBody>
      </p:sp>
      <p:sp>
        <p:nvSpPr>
          <p:cNvPr id="2" name="Dikdörtgen 1"/>
          <p:cNvSpPr/>
          <p:nvPr/>
        </p:nvSpPr>
        <p:spPr>
          <a:xfrm>
            <a:off x="3408914" y="5944573"/>
            <a:ext cx="5237395" cy="369332"/>
          </a:xfrm>
          <a:prstGeom prst="rect">
            <a:avLst/>
          </a:prstGeom>
        </p:spPr>
        <p:txBody>
          <a:bodyPr wrap="none">
            <a:spAutoFit/>
          </a:bodyPr>
          <a:lstStyle/>
          <a:p>
            <a:pPr algn="ctr"/>
            <a:r>
              <a:rPr lang="tr-TR" b="1" dirty="0">
                <a:solidFill>
                  <a:srgbClr val="C00000"/>
                </a:solidFill>
                <a:latin typeface="Arial" panose="020B0604020202020204" pitchFamily="34" charset="0"/>
                <a:cs typeface="Arial" panose="020B0604020202020204" pitchFamily="34" charset="0"/>
              </a:rPr>
              <a:t>Ödül miktarları, 2022 yılı için güncellenecektir.</a:t>
            </a:r>
          </a:p>
        </p:txBody>
      </p:sp>
    </p:spTree>
    <p:extLst>
      <p:ext uri="{BB962C8B-B14F-4D97-AF65-F5344CB8AC3E}">
        <p14:creationId xmlns:p14="http://schemas.microsoft.com/office/powerpoint/2010/main" val="91947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19</a:t>
            </a:fld>
            <a:endParaRPr lang="tr-TR"/>
          </a:p>
        </p:txBody>
      </p:sp>
      <p:sp>
        <p:nvSpPr>
          <p:cNvPr id="9" name="Aynı Yanın Köşesi Yuvarlatılmış Dikdörtgen 8"/>
          <p:cNvSpPr/>
          <p:nvPr/>
        </p:nvSpPr>
        <p:spPr>
          <a:xfrm>
            <a:off x="6991196" y="1484784"/>
            <a:ext cx="4515004" cy="4395316"/>
          </a:xfrm>
          <a:prstGeom prst="round2SameRect">
            <a:avLst>
              <a:gd name="adj1" fmla="val 8000"/>
              <a:gd name="adj2" fmla="val 0"/>
            </a:avLst>
          </a:prstGeom>
          <a:solidFill>
            <a:sysClr val="window" lastClr="FFFFFF">
              <a:alpha val="90000"/>
              <a:hueOff val="0"/>
              <a:satOff val="0"/>
              <a:lumOff val="0"/>
              <a:alphaOff val="0"/>
            </a:sysClr>
          </a:solidFill>
          <a:ln w="57150" cap="flat" cmpd="sng" algn="ctr">
            <a:solidFill>
              <a:srgbClr val="7030A0"/>
            </a:solidFill>
            <a:prstDash val="solid"/>
          </a:ln>
          <a:effectLst/>
        </p:spPr>
      </p:sp>
      <p:graphicFrame>
        <p:nvGraphicFramePr>
          <p:cNvPr id="10" name="Diyagram 9"/>
          <p:cNvGraphicFramePr/>
          <p:nvPr>
            <p:extLst>
              <p:ext uri="{D42A27DB-BD31-4B8C-83A1-F6EECF244321}">
                <p14:modId xmlns:p14="http://schemas.microsoft.com/office/powerpoint/2010/main" val="3682912663"/>
              </p:ext>
            </p:extLst>
          </p:nvPr>
        </p:nvGraphicFramePr>
        <p:xfrm>
          <a:off x="660400" y="1484784"/>
          <a:ext cx="6300337" cy="4395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ikdörtgen 11"/>
          <p:cNvSpPr/>
          <p:nvPr/>
        </p:nvSpPr>
        <p:spPr>
          <a:xfrm>
            <a:off x="7073901" y="1860004"/>
            <a:ext cx="4279899" cy="3785652"/>
          </a:xfrm>
          <a:prstGeom prst="rect">
            <a:avLst/>
          </a:prstGeom>
        </p:spPr>
        <p:txBody>
          <a:bodyPr wrap="square">
            <a:spAutoFit/>
          </a:bodyPr>
          <a:lstStyle/>
          <a:p>
            <a:pPr lvl="0" algn="ctr"/>
            <a:r>
              <a:rPr lang="tr-TR" sz="3000" b="1" dirty="0">
                <a:solidFill>
                  <a:srgbClr val="7030A0"/>
                </a:solidFill>
                <a:latin typeface="Arial"/>
              </a:rPr>
              <a:t>Final Yarışmasına Katılan Projeler Arasından  Uygun Bulunan </a:t>
            </a:r>
            <a:r>
              <a:rPr lang="tr-TR" sz="3000" b="1" dirty="0" smtClean="0">
                <a:solidFill>
                  <a:srgbClr val="7030A0"/>
                </a:solidFill>
                <a:latin typeface="Arial"/>
              </a:rPr>
              <a:t>17 </a:t>
            </a:r>
            <a:r>
              <a:rPr lang="tr-TR" sz="3000" b="1" dirty="0">
                <a:solidFill>
                  <a:srgbClr val="7030A0"/>
                </a:solidFill>
                <a:latin typeface="Arial"/>
              </a:rPr>
              <a:t>Proje Her Yıl Uluslararası Proje Yarışmalarına Katılmaya Hak Kazanmaktadır. </a:t>
            </a: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4023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Dikdörtgen 6"/>
          <p:cNvSpPr/>
          <p:nvPr/>
        </p:nvSpPr>
        <p:spPr>
          <a:xfrm>
            <a:off x="232635" y="671744"/>
            <a:ext cx="2690801" cy="400110"/>
          </a:xfrm>
          <a:prstGeom prst="rect">
            <a:avLst/>
          </a:prstGeom>
        </p:spPr>
        <p:txBody>
          <a:bodyPr wrap="none">
            <a:spAutoFit/>
          </a:bodyPr>
          <a:lstStyle/>
          <a:p>
            <a:r>
              <a:rPr lang="tr-TR" sz="2000" b="1" dirty="0" smtClean="0">
                <a:solidFill>
                  <a:srgbClr val="B31217"/>
                </a:solidFill>
                <a:latin typeface="Arial" panose="020B0604020202020204" pitchFamily="34" charset="0"/>
                <a:ea typeface="Calibri" panose="020F0502020204030204" pitchFamily="34" charset="0"/>
                <a:cs typeface="Arial" panose="020B0604020202020204" pitchFamily="34" charset="0"/>
              </a:rPr>
              <a:t>YARIŞMANIN AMACI</a:t>
            </a:r>
            <a:endParaRPr lang="tr-TR" sz="2000" b="1" dirty="0">
              <a:latin typeface="Arial" panose="020B0604020202020204" pitchFamily="34" charset="0"/>
              <a:cs typeface="Arial" panose="020B0604020202020204" pitchFamily="34" charset="0"/>
            </a:endParaRPr>
          </a:p>
        </p:txBody>
      </p:sp>
      <p:sp>
        <p:nvSpPr>
          <p:cNvPr id="8" name="Dikdörtgen 7"/>
          <p:cNvSpPr/>
          <p:nvPr/>
        </p:nvSpPr>
        <p:spPr>
          <a:xfrm>
            <a:off x="-235442" y="1038033"/>
            <a:ext cx="11367484" cy="1366528"/>
          </a:xfrm>
          <a:prstGeom prst="rect">
            <a:avLst/>
          </a:prstGeom>
        </p:spPr>
        <p:txBody>
          <a:bodyPr wrap="square">
            <a:spAutoFit/>
          </a:bodyPr>
          <a:lstStyle/>
          <a:p>
            <a:pPr marR="20320" lvl="1"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Lise öğrenimine devam etmekte olan öğrencileri temel, sosyal ve uygulamalı bilim alanlarında çalışmalar yapmaya teşvik etmek, çalışmalarını yönlendirmek ve bilimsel gelişmelerine katkıda bulunmak amacıyla TÜBİTAK, Bilim İnsanı Destek Programları Başkanlığı’nca LİSE ÖĞRENCİLERİ ARAŞTIRMA PROJELERİ YARIŞMASI her yıl </a:t>
            </a:r>
            <a:r>
              <a:rPr lang="tr-TR" dirty="0" smtClean="0">
                <a:latin typeface="Arial" panose="020B0604020202020204" pitchFamily="34" charset="0"/>
                <a:ea typeface="Arial" panose="020B0604020202020204" pitchFamily="34" charset="0"/>
              </a:rPr>
              <a:t>düzenlenmektedir.</a:t>
            </a:r>
            <a:endParaRPr lang="tr-TR" dirty="0">
              <a:latin typeface="Arial" panose="020B0604020202020204" pitchFamily="34" charset="0"/>
              <a:ea typeface="Arial" panose="020B0604020202020204" pitchFamily="34" charset="0"/>
            </a:endParaRPr>
          </a:p>
        </p:txBody>
      </p:sp>
      <p:sp>
        <p:nvSpPr>
          <p:cNvPr id="10" name="Dikdörtgen 9"/>
          <p:cNvSpPr/>
          <p:nvPr/>
        </p:nvSpPr>
        <p:spPr>
          <a:xfrm>
            <a:off x="232635" y="2570795"/>
            <a:ext cx="4161909" cy="400110"/>
          </a:xfrm>
          <a:prstGeom prst="rect">
            <a:avLst/>
          </a:prstGeom>
        </p:spPr>
        <p:txBody>
          <a:bodyPr wrap="none">
            <a:spAutoFit/>
          </a:bodyPr>
          <a:lstStyle/>
          <a:p>
            <a:r>
              <a:rPr lang="tr-TR" sz="2000" b="1" dirty="0" smtClean="0">
                <a:solidFill>
                  <a:srgbClr val="B31217"/>
                </a:solidFill>
                <a:latin typeface="Arial" panose="020B0604020202020204" pitchFamily="34" charset="0"/>
                <a:ea typeface="Calibri" panose="020F0502020204030204" pitchFamily="34" charset="0"/>
                <a:cs typeface="Arial" panose="020B0604020202020204" pitchFamily="34" charset="0"/>
              </a:rPr>
              <a:t>BAŞVURU VE SERGİ TARİHLERİ</a:t>
            </a:r>
            <a:endParaRPr lang="tr-TR" sz="2000" b="1" dirty="0">
              <a:latin typeface="Arial" panose="020B0604020202020204" pitchFamily="34" charset="0"/>
              <a:cs typeface="Arial" panose="020B0604020202020204" pitchFamily="34" charset="0"/>
            </a:endParaRPr>
          </a:p>
        </p:txBody>
      </p:sp>
      <p:sp>
        <p:nvSpPr>
          <p:cNvPr id="11" name="Dikdörtgen 10"/>
          <p:cNvSpPr/>
          <p:nvPr/>
        </p:nvSpPr>
        <p:spPr>
          <a:xfrm>
            <a:off x="-235442" y="3014956"/>
            <a:ext cx="11367484" cy="729430"/>
          </a:xfrm>
          <a:prstGeom prst="rect">
            <a:avLst/>
          </a:prstGeom>
        </p:spPr>
        <p:txBody>
          <a:bodyPr wrap="square">
            <a:spAutoFit/>
          </a:bodyPr>
          <a:lstStyle/>
          <a:p>
            <a:pPr marR="20320" lvl="1" algn="just">
              <a:lnSpc>
                <a:spcPct val="115000"/>
              </a:lnSpc>
              <a:spcBef>
                <a:spcPts val="600"/>
              </a:spcBef>
              <a:spcAft>
                <a:spcPts val="1000"/>
              </a:spcAft>
              <a:buClr>
                <a:srgbClr val="B31217"/>
              </a:buClr>
            </a:pPr>
            <a:r>
              <a:rPr lang="tr-TR" dirty="0" smtClean="0">
                <a:latin typeface="Arial" panose="020B0604020202020204" pitchFamily="34" charset="0"/>
                <a:ea typeface="Arial" panose="020B0604020202020204" pitchFamily="34" charset="0"/>
              </a:rPr>
              <a:t>Yarışma </a:t>
            </a:r>
            <a:r>
              <a:rPr lang="tr-TR" dirty="0">
                <a:latin typeface="Arial" panose="020B0604020202020204" pitchFamily="34" charset="0"/>
                <a:ea typeface="Arial" panose="020B0604020202020204" pitchFamily="34" charset="0"/>
              </a:rPr>
              <a:t>için yılda bir kez başvuru alınır. Yarışma kapsamında önce 12 bölge merkezinde bölge sergisi düzenlenir, sonrasında final sergisi yapılır. Yarışma süreçleri </a:t>
            </a:r>
            <a:r>
              <a:rPr lang="tr-TR" dirty="0" smtClean="0">
                <a:latin typeface="Arial" panose="020B0604020202020204" pitchFamily="34" charset="0"/>
                <a:ea typeface="Arial" panose="020B0604020202020204" pitchFamily="34" charset="0"/>
              </a:rPr>
              <a:t>aşağıda özetlenmiştir</a:t>
            </a:r>
            <a:r>
              <a:rPr lang="tr-TR" dirty="0">
                <a:latin typeface="Arial" panose="020B0604020202020204" pitchFamily="34" charset="0"/>
                <a:ea typeface="Arial" panose="020B0604020202020204" pitchFamily="34" charset="0"/>
              </a:rPr>
              <a:t>.</a:t>
            </a:r>
            <a:endParaRPr lang="tr-TR" dirty="0">
              <a:effectLst/>
              <a:latin typeface="Arial" panose="020B0604020202020204" pitchFamily="34" charset="0"/>
              <a:ea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2" name="Resim 11" descr="\\bsk-depo\BIDEB-YARISMALAR\2204\1_liselerarasi_proje_yarismasi\2022\cagri_metinleri_rehberler\cagri_metinleri\gorseller\2204 -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2" y="3744386"/>
            <a:ext cx="9079992" cy="2612363"/>
          </a:xfrm>
          <a:prstGeom prst="rect">
            <a:avLst/>
          </a:prstGeom>
          <a:noFill/>
          <a:ln>
            <a:noFill/>
          </a:ln>
        </p:spPr>
      </p:pic>
    </p:spTree>
    <p:extLst>
      <p:ext uri="{BB962C8B-B14F-4D97-AF65-F5344CB8AC3E}">
        <p14:creationId xmlns:p14="http://schemas.microsoft.com/office/powerpoint/2010/main" val="326749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20</a:t>
            </a:fld>
            <a:endParaRPr lang="tr-TR"/>
          </a:p>
        </p:txBody>
      </p:sp>
      <p:grpSp>
        <p:nvGrpSpPr>
          <p:cNvPr id="24" name="Grup 23"/>
          <p:cNvGrpSpPr/>
          <p:nvPr/>
        </p:nvGrpSpPr>
        <p:grpSpPr>
          <a:xfrm>
            <a:off x="546100" y="1159109"/>
            <a:ext cx="5359400" cy="3051514"/>
            <a:chOff x="-4234431" y="3401353"/>
            <a:chExt cx="4085413" cy="3432157"/>
          </a:xfrm>
        </p:grpSpPr>
        <p:sp>
          <p:nvSpPr>
            <p:cNvPr id="25" name="Aynı Yanın Köşesi Yuvarlatılmış Dikdörtgen 24"/>
            <p:cNvSpPr/>
            <p:nvPr/>
          </p:nvSpPr>
          <p:spPr>
            <a:xfrm>
              <a:off x="-4234431" y="3401353"/>
              <a:ext cx="4085413" cy="2638738"/>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p:spPr>
        </p:sp>
        <p:sp>
          <p:nvSpPr>
            <p:cNvPr id="26" name="Aynı Yanın Köşesi Yuvarlatılmış Dikdörtgen 4"/>
            <p:cNvSpPr/>
            <p:nvPr/>
          </p:nvSpPr>
          <p:spPr>
            <a:xfrm>
              <a:off x="-4148343" y="3666297"/>
              <a:ext cx="3867105" cy="3167213"/>
            </a:xfrm>
            <a:prstGeom prst="rect">
              <a:avLst/>
            </a:prstGeom>
            <a:noFill/>
            <a:ln>
              <a:noFill/>
            </a:ln>
            <a:effectLst/>
          </p:spPr>
          <p:txBody>
            <a:bodyPr spcFirstLastPara="0" vert="horz" wrap="square" lIns="15240" tIns="45720" rIns="15240" bIns="15240" numCol="1" spcCol="1270" anchor="t" anchorCtr="0">
              <a:noAutofit/>
            </a:bodyPr>
            <a:lstStyle/>
            <a:p>
              <a:pPr lvl="0" algn="just">
                <a:defRPr/>
              </a:pPr>
              <a:r>
                <a:rPr kumimoji="0" lang="tr-TR" sz="1500" b="0" i="0" u="none" strike="noStrike" kern="0" cap="none" spc="0" normalizeH="0" baseline="0" dirty="0" smtClean="0">
                  <a:ln>
                    <a:noFill/>
                  </a:ln>
                  <a:solidFill>
                    <a:prstClr val="black">
                      <a:hueOff val="0"/>
                      <a:satOff val="0"/>
                      <a:lumOff val="0"/>
                      <a:alphaOff val="0"/>
                    </a:prstClr>
                  </a:solidFill>
                  <a:effectLst/>
                  <a:uLnTx/>
                  <a:uFillTx/>
                  <a:latin typeface="Arial"/>
                  <a:cs typeface="Calibri" pitchFamily="34" charset="0"/>
                </a:rPr>
                <a:t>Uluslararası Proje Yarışmalarında Birincilik, İkincilik ya da Üçüncülük derecesi alan </a:t>
              </a:r>
              <a:r>
                <a:rPr lang="tr-TR" sz="1500" kern="0" dirty="0">
                  <a:solidFill>
                    <a:prstClr val="black">
                      <a:hueOff val="0"/>
                      <a:satOff val="0"/>
                      <a:lumOff val="0"/>
                      <a:alphaOff val="0"/>
                    </a:prstClr>
                  </a:solidFill>
                  <a:latin typeface="Arial"/>
                  <a:cs typeface="Calibri" pitchFamily="34" charset="0"/>
                </a:rPr>
                <a:t>öğrenciler, ödüllerinden birini alan öğrenciler, uluslararası yarışmada derece aldıkları alanla ilgili bir bölümü tercih etmeleri durumunda alanlarındaki yükseköğretim programlarından burslu programlar hariç kontenjan dışından ÖSYM tarafından </a:t>
              </a:r>
              <a:r>
                <a:rPr lang="tr-TR" sz="1500" kern="0" dirty="0" smtClean="0">
                  <a:solidFill>
                    <a:prstClr val="black">
                      <a:hueOff val="0"/>
                      <a:satOff val="0"/>
                      <a:lumOff val="0"/>
                      <a:alphaOff val="0"/>
                    </a:prstClr>
                  </a:solidFill>
                  <a:latin typeface="Arial"/>
                  <a:cs typeface="Calibri" pitchFamily="34" charset="0"/>
                </a:rPr>
                <a:t>yerleştirilir. </a:t>
              </a:r>
              <a:r>
                <a:rPr kumimoji="0" lang="tr-TR" sz="1500" b="0" i="0" u="none" strike="noStrike" kern="0" cap="none" spc="0" normalizeH="0" baseline="0" dirty="0" smtClean="0">
                  <a:ln>
                    <a:noFill/>
                  </a:ln>
                  <a:solidFill>
                    <a:prstClr val="black">
                      <a:hueOff val="0"/>
                      <a:satOff val="0"/>
                      <a:lumOff val="0"/>
                      <a:alphaOff val="0"/>
                    </a:prstClr>
                  </a:solidFill>
                  <a:effectLst/>
                  <a:uLnTx/>
                  <a:uFillTx/>
                  <a:latin typeface="Arial"/>
                  <a:cs typeface="Calibri" pitchFamily="34" charset="0"/>
                </a:rPr>
                <a:t>Bazı Özel Üniversiteler de 2014 yılı itibariyle öğrencilerin doğrudan yerleştirilmeleri için bazı bölümlerde ek kontenjan tanımıştır. </a:t>
              </a:r>
            </a:p>
            <a:p>
              <a:pPr marL="0" marR="0" lvl="0" indent="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tr-TR" sz="1800" b="0"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endParaRPr>
            </a:p>
          </p:txBody>
        </p:sp>
      </p:grpSp>
      <p:grpSp>
        <p:nvGrpSpPr>
          <p:cNvPr id="27" name="Grup 26"/>
          <p:cNvGrpSpPr/>
          <p:nvPr/>
        </p:nvGrpSpPr>
        <p:grpSpPr>
          <a:xfrm>
            <a:off x="551910" y="3886200"/>
            <a:ext cx="5353590" cy="2590090"/>
            <a:chOff x="1784527" y="-2389163"/>
            <a:chExt cx="6058311" cy="2606715"/>
          </a:xfrm>
        </p:grpSpPr>
        <p:sp>
          <p:nvSpPr>
            <p:cNvPr id="28" name="Aynı Yanın Köşesi Yuvarlatılmış Dikdörtgen 27"/>
            <p:cNvSpPr/>
            <p:nvPr/>
          </p:nvSpPr>
          <p:spPr>
            <a:xfrm>
              <a:off x="1784527" y="-2389163"/>
              <a:ext cx="6058311" cy="2498330"/>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p:spPr>
        </p:sp>
        <p:sp>
          <p:nvSpPr>
            <p:cNvPr id="29" name="Aynı Yanın Köşesi Yuvarlatılmış Dikdörtgen 4"/>
            <p:cNvSpPr/>
            <p:nvPr/>
          </p:nvSpPr>
          <p:spPr>
            <a:xfrm>
              <a:off x="1983540" y="-1971581"/>
              <a:ext cx="5663015" cy="2189133"/>
            </a:xfrm>
            <a:prstGeom prst="rect">
              <a:avLst/>
            </a:prstGeom>
            <a:noFill/>
            <a:ln>
              <a:noFill/>
            </a:ln>
            <a:effectLst/>
          </p:spPr>
          <p:txBody>
            <a:bodyPr spcFirstLastPara="0" vert="horz" wrap="square" lIns="20320" tIns="60960" rIns="20320" bIns="20320" numCol="1" spcCol="127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rPr>
                <a:t>Uluslararası Proje Yarışmalarında Birincilik, İkincilik, Üçüncülük,</a:t>
              </a:r>
              <a:r>
                <a:rPr kumimoji="0" lang="tr-TR" sz="1600" b="0" i="0" u="none" strike="noStrike" kern="0" cap="none" spc="0" normalizeH="0" dirty="0" smtClean="0">
                  <a:ln>
                    <a:noFill/>
                  </a:ln>
                  <a:solidFill>
                    <a:prstClr val="black">
                      <a:hueOff val="0"/>
                      <a:satOff val="0"/>
                      <a:lumOff val="0"/>
                      <a:alphaOff val="0"/>
                    </a:prstClr>
                  </a:solidFill>
                  <a:effectLst/>
                  <a:uLnTx/>
                  <a:uFillTx/>
                  <a:latin typeface="Arial"/>
                  <a:ea typeface="+mn-ea"/>
                  <a:cs typeface="Calibri" pitchFamily="34" charset="0"/>
                </a:rPr>
                <a:t> </a:t>
              </a:r>
              <a:r>
                <a:rPr kumimoji="0" lang="tr-TR" sz="1600" b="0"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rPr>
                <a:t>Dördüncülük derecesi veya özel ödül alan lise mezunu öğrenciler,</a:t>
              </a:r>
              <a:r>
                <a:rPr kumimoji="0" lang="tr-TR" sz="1600" b="0" i="0" u="none" strike="noStrike" kern="0" cap="none" spc="0" normalizeH="0" dirty="0" smtClean="0">
                  <a:ln>
                    <a:noFill/>
                  </a:ln>
                  <a:solidFill>
                    <a:prstClr val="black">
                      <a:hueOff val="0"/>
                      <a:satOff val="0"/>
                      <a:lumOff val="0"/>
                      <a:alphaOff val="0"/>
                    </a:prstClr>
                  </a:solidFill>
                  <a:effectLst/>
                  <a:uLnTx/>
                  <a:uFillTx/>
                  <a:latin typeface="Arial"/>
                  <a:ea typeface="+mn-ea"/>
                  <a:cs typeface="Calibri" pitchFamily="34" charset="0"/>
                </a:rPr>
                <a:t> </a:t>
              </a:r>
              <a:r>
                <a:rPr kumimoji="0" lang="tr-TR" sz="1600" b="0"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rPr>
                <a:t>girecekleri ilk lisans yerleştirme sınavı sonucunda üniversitelerimizin bu yarışma alanlarıyla ilgili bölümlerinden birine kayıt yaptırmaları</a:t>
              </a:r>
              <a:r>
                <a:rPr kumimoji="0" lang="tr-TR" sz="1600" b="0" i="0" u="none" strike="noStrike" kern="0" cap="none" spc="0" normalizeH="0" dirty="0" smtClean="0">
                  <a:ln>
                    <a:noFill/>
                  </a:ln>
                  <a:solidFill>
                    <a:prstClr val="black">
                      <a:hueOff val="0"/>
                      <a:satOff val="0"/>
                      <a:lumOff val="0"/>
                      <a:alphaOff val="0"/>
                    </a:prstClr>
                  </a:solidFill>
                  <a:effectLst/>
                  <a:uLnTx/>
                  <a:uFillTx/>
                  <a:latin typeface="Arial"/>
                  <a:ea typeface="+mn-ea"/>
                  <a:cs typeface="Calibri" pitchFamily="34" charset="0"/>
                </a:rPr>
                <a:t> halinde </a:t>
              </a:r>
              <a:r>
                <a:rPr kumimoji="0" lang="tr-TR" sz="1600" b="1" i="0" u="none" strike="noStrike" kern="0" cap="none" spc="0" normalizeH="0" dirty="0" smtClean="0">
                  <a:ln>
                    <a:noFill/>
                  </a:ln>
                  <a:solidFill>
                    <a:prstClr val="black">
                      <a:hueOff val="0"/>
                      <a:satOff val="0"/>
                      <a:lumOff val="0"/>
                      <a:alphaOff val="0"/>
                    </a:prstClr>
                  </a:solidFill>
                  <a:effectLst/>
                  <a:uLnTx/>
                  <a:uFillTx/>
                  <a:latin typeface="Arial"/>
                  <a:ea typeface="+mn-ea"/>
                  <a:cs typeface="Calibri" pitchFamily="34" charset="0"/>
                </a:rPr>
                <a:t>TÜBİTAK</a:t>
              </a:r>
              <a:r>
                <a:rPr kumimoji="0" lang="tr-TR" sz="1600" b="0" i="0" u="none" strike="noStrike" kern="0" cap="none" spc="0" normalizeH="0" dirty="0" smtClean="0">
                  <a:ln>
                    <a:noFill/>
                  </a:ln>
                  <a:solidFill>
                    <a:prstClr val="black">
                      <a:hueOff val="0"/>
                      <a:satOff val="0"/>
                      <a:lumOff val="0"/>
                      <a:alphaOff val="0"/>
                    </a:prstClr>
                  </a:solidFill>
                  <a:effectLst/>
                  <a:uLnTx/>
                  <a:uFillTx/>
                  <a:latin typeface="Arial"/>
                  <a:ea typeface="+mn-ea"/>
                  <a:cs typeface="Calibri" pitchFamily="34" charset="0"/>
                </a:rPr>
                <a:t> </a:t>
              </a:r>
              <a:r>
                <a:rPr kumimoji="0" lang="tr-TR" sz="1600" b="1"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rPr>
                <a:t>2205 - Lisans Burs Programı</a:t>
              </a:r>
              <a:r>
                <a:rPr kumimoji="0" lang="tr-TR" sz="1600" b="0" i="0" u="none" strike="noStrike" kern="0" cap="none" spc="0" normalizeH="0" baseline="0" dirty="0" smtClean="0">
                  <a:ln>
                    <a:noFill/>
                  </a:ln>
                  <a:solidFill>
                    <a:prstClr val="black">
                      <a:hueOff val="0"/>
                      <a:satOff val="0"/>
                      <a:lumOff val="0"/>
                      <a:alphaOff val="0"/>
                    </a:prstClr>
                  </a:solidFill>
                  <a:effectLst/>
                  <a:uLnTx/>
                  <a:uFillTx/>
                  <a:latin typeface="Arial"/>
                  <a:ea typeface="+mn-ea"/>
                  <a:cs typeface="Calibri" pitchFamily="34" charset="0"/>
                </a:rPr>
                <a:t>’ndan yararlandırılır.</a:t>
              </a:r>
            </a:p>
          </p:txBody>
        </p:sp>
      </p:grpSp>
      <p:grpSp>
        <p:nvGrpSpPr>
          <p:cNvPr id="30" name="Grup 29"/>
          <p:cNvGrpSpPr/>
          <p:nvPr/>
        </p:nvGrpSpPr>
        <p:grpSpPr>
          <a:xfrm>
            <a:off x="1441398" y="3581666"/>
            <a:ext cx="2608543" cy="728330"/>
            <a:chOff x="2376050" y="1571441"/>
            <a:chExt cx="1453795" cy="1123324"/>
          </a:xfrm>
        </p:grpSpPr>
        <p:sp>
          <p:nvSpPr>
            <p:cNvPr id="31" name="Yuvarlatılmış Dikdörtgen 30"/>
            <p:cNvSpPr/>
            <p:nvPr/>
          </p:nvSpPr>
          <p:spPr>
            <a:xfrm>
              <a:off x="2376050" y="1571441"/>
              <a:ext cx="1453795" cy="1123324"/>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sp>
        <p:sp>
          <p:nvSpPr>
            <p:cNvPr id="32" name="Yuvarlatılmış Dikdörtgen 4"/>
            <p:cNvSpPr/>
            <p:nvPr/>
          </p:nvSpPr>
          <p:spPr>
            <a:xfrm>
              <a:off x="2550416" y="1755165"/>
              <a:ext cx="1105063" cy="755877"/>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dirty="0" smtClean="0">
                  <a:ln>
                    <a:noFill/>
                  </a:ln>
                  <a:solidFill>
                    <a:prstClr val="white"/>
                  </a:solidFill>
                  <a:effectLst/>
                  <a:uLnTx/>
                  <a:uFillTx/>
                  <a:latin typeface="Arial" pitchFamily="34" charset="0"/>
                  <a:ea typeface="+mn-ea"/>
                  <a:cs typeface="Arial" pitchFamily="34" charset="0"/>
                </a:rPr>
                <a:t>LİSANS BURSU</a:t>
              </a:r>
            </a:p>
          </p:txBody>
        </p:sp>
      </p:grpSp>
      <p:grpSp>
        <p:nvGrpSpPr>
          <p:cNvPr id="33" name="Grup 32"/>
          <p:cNvGrpSpPr/>
          <p:nvPr/>
        </p:nvGrpSpPr>
        <p:grpSpPr>
          <a:xfrm>
            <a:off x="1355932" y="583044"/>
            <a:ext cx="2601042" cy="735157"/>
            <a:chOff x="2159585" y="307165"/>
            <a:chExt cx="2053134" cy="1022407"/>
          </a:xfrm>
        </p:grpSpPr>
        <p:sp>
          <p:nvSpPr>
            <p:cNvPr id="34" name="Yuvarlatılmış Dikdörtgen 33"/>
            <p:cNvSpPr/>
            <p:nvPr/>
          </p:nvSpPr>
          <p:spPr>
            <a:xfrm>
              <a:off x="2159585" y="418735"/>
              <a:ext cx="2053134" cy="910837"/>
            </a:xfrm>
            <a:prstGeom prst="roundRect">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p:spPr>
        </p:sp>
        <p:sp>
          <p:nvSpPr>
            <p:cNvPr id="35" name="Yuvarlatılmış Dikdörtgen 4"/>
            <p:cNvSpPr/>
            <p:nvPr/>
          </p:nvSpPr>
          <p:spPr>
            <a:xfrm>
              <a:off x="2227048" y="307165"/>
              <a:ext cx="1918208" cy="101365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tr-TR" sz="1600" b="1" i="0" u="none" strike="noStrike" kern="0" cap="none" spc="0" normalizeH="0" baseline="0" dirty="0" smtClean="0">
                  <a:ln>
                    <a:noFill/>
                  </a:ln>
                  <a:solidFill>
                    <a:prstClr val="white"/>
                  </a:solidFill>
                  <a:effectLst/>
                  <a:uLnTx/>
                  <a:uFillTx/>
                  <a:latin typeface="Arial" pitchFamily="34" charset="0"/>
                  <a:ea typeface="+mn-ea"/>
                  <a:cs typeface="Arial" pitchFamily="34" charset="0"/>
                </a:rPr>
                <a:t>DOĞRUDAN YERLEŞTİRME HAKKI</a:t>
              </a:r>
            </a:p>
          </p:txBody>
        </p:sp>
      </p:grpSp>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7719" y="3631481"/>
            <a:ext cx="2939614" cy="25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up 36"/>
          <p:cNvGrpSpPr/>
          <p:nvPr/>
        </p:nvGrpSpPr>
        <p:grpSpPr>
          <a:xfrm>
            <a:off x="6233628" y="1093923"/>
            <a:ext cx="5400265" cy="2354169"/>
            <a:chOff x="2717571" y="-3090157"/>
            <a:chExt cx="3681820" cy="3658011"/>
          </a:xfrm>
        </p:grpSpPr>
        <p:sp>
          <p:nvSpPr>
            <p:cNvPr id="38" name="Aynı Yanın Köşesi Yuvarlatılmış Dikdörtgen 37"/>
            <p:cNvSpPr/>
            <p:nvPr/>
          </p:nvSpPr>
          <p:spPr>
            <a:xfrm>
              <a:off x="2717571" y="-3090157"/>
              <a:ext cx="3681820" cy="3658011"/>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p:spPr>
        </p:sp>
        <p:sp>
          <p:nvSpPr>
            <p:cNvPr id="39" name="Aynı Yanın Köşesi Yuvarlatılmış Dikdörtgen 4"/>
            <p:cNvSpPr/>
            <p:nvPr/>
          </p:nvSpPr>
          <p:spPr>
            <a:xfrm>
              <a:off x="2859408" y="-2794633"/>
              <a:ext cx="3471458" cy="3326547"/>
            </a:xfrm>
            <a:prstGeom prst="rect">
              <a:avLst/>
            </a:prstGeom>
            <a:noFill/>
            <a:ln>
              <a:solidFill>
                <a:sysClr val="window" lastClr="FFFFFF"/>
              </a:solidFill>
            </a:ln>
            <a:effectLst/>
          </p:spPr>
          <p:txBody>
            <a:bodyPr spcFirstLastPara="0" vert="horz" wrap="square" lIns="20320" tIns="60960" rIns="20320" bIns="20320" numCol="1" spcCol="127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dirty="0" smtClean="0">
                  <a:ln>
                    <a:noFill/>
                  </a:ln>
                  <a:solidFill>
                    <a:prstClr val="black">
                      <a:hueOff val="0"/>
                      <a:satOff val="0"/>
                      <a:lumOff val="0"/>
                      <a:alphaOff val="0"/>
                    </a:prstClr>
                  </a:solidFill>
                  <a:effectLst/>
                  <a:uLnTx/>
                  <a:uFillTx/>
                  <a:latin typeface="Arial"/>
                  <a:cs typeface="Calibri" pitchFamily="34" charset="0"/>
                </a:rPr>
                <a:t>Uluslararası Proje Yarışmalarında Birincilik, İkincilik ya da Üçüncülük derecesi alan öğrencilere girdikleri ilk lisans yerleştirme sınavı sonucuna göre alanlarıyla ilgili bölümleri tercih etmeleri durumunda ek katsayı verilmektedir. </a:t>
              </a:r>
            </a:p>
            <a:p>
              <a:pPr lvl="0" algn="just">
                <a:defRPr/>
              </a:pPr>
              <a:r>
                <a:rPr lang="tr-TR" sz="1600" kern="0" dirty="0" smtClean="0">
                  <a:solidFill>
                    <a:prstClr val="black">
                      <a:hueOff val="0"/>
                      <a:satOff val="0"/>
                      <a:lumOff val="0"/>
                      <a:alphaOff val="0"/>
                    </a:prstClr>
                  </a:solidFill>
                  <a:latin typeface="Arial"/>
                  <a:cs typeface="Calibri" pitchFamily="34" charset="0"/>
                </a:rPr>
                <a:t>Uluslararası </a:t>
              </a:r>
              <a:r>
                <a:rPr lang="tr-TR" sz="1600" kern="0" dirty="0">
                  <a:solidFill>
                    <a:prstClr val="black">
                      <a:hueOff val="0"/>
                      <a:satOff val="0"/>
                      <a:lumOff val="0"/>
                      <a:alphaOff val="0"/>
                    </a:prstClr>
                  </a:solidFill>
                  <a:latin typeface="Arial"/>
                  <a:cs typeface="Calibri" pitchFamily="34" charset="0"/>
                </a:rPr>
                <a:t>Proje </a:t>
              </a:r>
              <a:r>
                <a:rPr lang="tr-TR" sz="1600" kern="0" dirty="0" smtClean="0">
                  <a:solidFill>
                    <a:prstClr val="black">
                      <a:hueOff val="0"/>
                      <a:satOff val="0"/>
                      <a:lumOff val="0"/>
                      <a:alphaOff val="0"/>
                    </a:prstClr>
                  </a:solidFill>
                  <a:latin typeface="Arial"/>
                  <a:cs typeface="Calibri" pitchFamily="34" charset="0"/>
                </a:rPr>
                <a:t>Yarışmalarında ilk üç dereceyi alan öğrenciler doğrudan yerleştirme</a:t>
              </a:r>
              <a:r>
                <a:rPr lang="tr-TR" sz="1600" kern="0" dirty="0">
                  <a:solidFill>
                    <a:prstClr val="black">
                      <a:hueOff val="0"/>
                      <a:satOff val="0"/>
                      <a:lumOff val="0"/>
                      <a:alphaOff val="0"/>
                    </a:prstClr>
                  </a:solidFill>
                  <a:latin typeface="Arial"/>
                  <a:cs typeface="Calibri" pitchFamily="34" charset="0"/>
                </a:rPr>
                <a:t> veya</a:t>
              </a:r>
              <a:r>
                <a:rPr lang="tr-TR" sz="1600" kern="0" dirty="0" smtClean="0">
                  <a:solidFill>
                    <a:prstClr val="black">
                      <a:hueOff val="0"/>
                      <a:satOff val="0"/>
                      <a:lumOff val="0"/>
                      <a:alphaOff val="0"/>
                    </a:prstClr>
                  </a:solidFill>
                  <a:latin typeface="Arial"/>
                  <a:cs typeface="Calibri" pitchFamily="34" charset="0"/>
                </a:rPr>
                <a:t> </a:t>
              </a:r>
              <a:r>
                <a:rPr lang="tr-TR" sz="1600" kern="0" dirty="0">
                  <a:solidFill>
                    <a:prstClr val="black">
                      <a:hueOff val="0"/>
                      <a:satOff val="0"/>
                      <a:lumOff val="0"/>
                      <a:alphaOff val="0"/>
                    </a:prstClr>
                  </a:solidFill>
                  <a:latin typeface="Arial"/>
                  <a:cs typeface="Calibri" pitchFamily="34" charset="0"/>
                </a:rPr>
                <a:t>ek katsayı </a:t>
              </a:r>
              <a:r>
                <a:rPr lang="tr-TR" sz="1600" kern="0" dirty="0" smtClean="0">
                  <a:solidFill>
                    <a:prstClr val="black">
                      <a:hueOff val="0"/>
                      <a:satOff val="0"/>
                      <a:lumOff val="0"/>
                      <a:alphaOff val="0"/>
                    </a:prstClr>
                  </a:solidFill>
                  <a:latin typeface="Arial"/>
                  <a:cs typeface="Calibri" pitchFamily="34" charset="0"/>
                </a:rPr>
                <a:t>uygulamasını tercih etmektedir.</a:t>
              </a:r>
              <a:endParaRPr kumimoji="0" lang="tr-TR" sz="1600" b="1" i="0" u="sng" strike="noStrike" kern="0" cap="none" spc="0" normalizeH="0" baseline="0" dirty="0" smtClean="0">
                <a:ln>
                  <a:noFill/>
                </a:ln>
                <a:solidFill>
                  <a:prstClr val="black">
                    <a:hueOff val="0"/>
                    <a:satOff val="0"/>
                    <a:lumOff val="0"/>
                    <a:alphaOff val="0"/>
                  </a:prstClr>
                </a:solidFill>
                <a:effectLst/>
                <a:uLnTx/>
                <a:uFillTx/>
                <a:latin typeface="Arial"/>
                <a:cs typeface="Calibri" pitchFamily="34" charset="0"/>
              </a:endParaRPr>
            </a:p>
          </p:txBody>
        </p:sp>
      </p:grpSp>
      <p:grpSp>
        <p:nvGrpSpPr>
          <p:cNvPr id="40" name="Grup 39"/>
          <p:cNvGrpSpPr/>
          <p:nvPr/>
        </p:nvGrpSpPr>
        <p:grpSpPr>
          <a:xfrm>
            <a:off x="6867823" y="593662"/>
            <a:ext cx="2074673" cy="615468"/>
            <a:chOff x="2139740" y="1502446"/>
            <a:chExt cx="1453795" cy="1123324"/>
          </a:xfrm>
          <a:solidFill>
            <a:srgbClr val="F79646">
              <a:lumMod val="75000"/>
            </a:srgbClr>
          </a:solidFill>
        </p:grpSpPr>
        <p:sp>
          <p:nvSpPr>
            <p:cNvPr id="41" name="Yuvarlatılmış Dikdörtgen 40"/>
            <p:cNvSpPr/>
            <p:nvPr/>
          </p:nvSpPr>
          <p:spPr>
            <a:xfrm>
              <a:off x="2139740" y="1502446"/>
              <a:ext cx="1453795" cy="1123324"/>
            </a:xfrm>
            <a:prstGeom prst="roundRect">
              <a:avLst/>
            </a:prstGeom>
            <a:grpFill/>
            <a:ln w="25400" cap="flat" cmpd="sng" algn="ctr">
              <a:solidFill>
                <a:srgbClr val="F79646">
                  <a:lumMod val="75000"/>
                </a:srgbClr>
              </a:solidFill>
              <a:prstDash val="solid"/>
            </a:ln>
            <a:effectLst/>
          </p:spPr>
        </p:sp>
        <p:sp>
          <p:nvSpPr>
            <p:cNvPr id="42" name="Yuvarlatılmış Dikdörtgen 4"/>
            <p:cNvSpPr/>
            <p:nvPr/>
          </p:nvSpPr>
          <p:spPr>
            <a:xfrm>
              <a:off x="2311904" y="1686169"/>
              <a:ext cx="1105063" cy="755877"/>
            </a:xfrm>
            <a:prstGeom prst="rect">
              <a:avLst/>
            </a:prstGeom>
            <a:grpFill/>
            <a:ln>
              <a:solidFill>
                <a:srgbClr val="F79646">
                  <a:lumMod val="75000"/>
                </a:srgbClr>
              </a:solid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dirty="0" smtClean="0">
                  <a:ln>
                    <a:noFill/>
                  </a:ln>
                  <a:solidFill>
                    <a:prstClr val="white"/>
                  </a:solidFill>
                  <a:effectLst/>
                  <a:uLnTx/>
                  <a:uFillTx/>
                  <a:latin typeface="Arial" pitchFamily="34" charset="0"/>
                  <a:ea typeface="+mn-ea"/>
                  <a:cs typeface="Arial" pitchFamily="34" charset="0"/>
                </a:rPr>
                <a:t>EK KATSAYI</a:t>
              </a:r>
            </a:p>
          </p:txBody>
        </p:sp>
      </p:grpSp>
      <p:sp>
        <p:nvSpPr>
          <p:cNvPr id="22"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43" name="Resim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54749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21</a:t>
            </a:fld>
            <a:endParaRPr lang="tr-T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Dikdörtgen 7"/>
          <p:cNvSpPr/>
          <p:nvPr/>
        </p:nvSpPr>
        <p:spPr>
          <a:xfrm>
            <a:off x="630496" y="622300"/>
            <a:ext cx="10709017" cy="764825"/>
          </a:xfrm>
          <a:prstGeom prst="rect">
            <a:avLst/>
          </a:prstGeom>
        </p:spPr>
        <p:txBody>
          <a:bodyPr wrap="square">
            <a:spAutoFit/>
          </a:bodyPr>
          <a:lstStyle/>
          <a:p>
            <a:pPr>
              <a:lnSpc>
                <a:spcPct val="90000"/>
              </a:lnSpc>
              <a:spcBef>
                <a:spcPts val="1000"/>
              </a:spcBef>
            </a:pPr>
            <a:r>
              <a:rPr lang="tr-TR" sz="2000" b="1" dirty="0" smtClean="0">
                <a:solidFill>
                  <a:srgbClr val="C00000"/>
                </a:solidFill>
                <a:latin typeface="Arial" panose="020B0604020202020204" pitchFamily="34" charset="0"/>
                <a:cs typeface="Arial" panose="020B0604020202020204" pitchFamily="34" charset="0"/>
              </a:rPr>
              <a:t>BAŞVURU SAYILARI</a:t>
            </a:r>
          </a:p>
          <a:p>
            <a:pPr algn="just">
              <a:lnSpc>
                <a:spcPct val="115000"/>
              </a:lnSpc>
              <a:spcBef>
                <a:spcPts val="600"/>
              </a:spcBef>
              <a:spcAft>
                <a:spcPts val="600"/>
              </a:spcAft>
            </a:pPr>
            <a:r>
              <a:rPr lang="tr-TR" b="1" dirty="0" smtClean="0">
                <a:latin typeface="Arial" panose="020B0604020202020204" pitchFamily="34" charset="0"/>
                <a:cs typeface="Arial" panose="020B0604020202020204" pitchFamily="34" charset="0"/>
              </a:rPr>
              <a:t>2021 yılında </a:t>
            </a:r>
            <a:r>
              <a:rPr lang="tr-TR" b="1" dirty="0">
                <a:latin typeface="Arial" panose="020B0604020202020204" pitchFamily="34" charset="0"/>
                <a:cs typeface="Arial" panose="020B0604020202020204" pitchFamily="34" charset="0"/>
              </a:rPr>
              <a:t>yarışmaya </a:t>
            </a:r>
            <a:r>
              <a:rPr lang="tr-TR" b="1" dirty="0" smtClean="0">
                <a:latin typeface="Arial" panose="020B0604020202020204" pitchFamily="34" charset="0"/>
                <a:cs typeface="Arial" panose="020B0604020202020204" pitchFamily="34" charset="0"/>
              </a:rPr>
              <a:t>19.109 </a:t>
            </a:r>
            <a:r>
              <a:rPr lang="tr-TR" b="1" dirty="0">
                <a:latin typeface="Arial" panose="020B0604020202020204" pitchFamily="34" charset="0"/>
                <a:cs typeface="Arial" panose="020B0604020202020204" pitchFamily="34" charset="0"/>
              </a:rPr>
              <a:t>öğrencinin hazırladığı </a:t>
            </a:r>
            <a:r>
              <a:rPr lang="tr-TR" b="1" dirty="0" smtClean="0">
                <a:latin typeface="Arial" panose="020B0604020202020204" pitchFamily="34" charset="0"/>
                <a:cs typeface="Arial" panose="020B0604020202020204" pitchFamily="34" charset="0"/>
              </a:rPr>
              <a:t>14.010 </a:t>
            </a:r>
            <a:r>
              <a:rPr lang="tr-TR" b="1" dirty="0">
                <a:latin typeface="Arial" panose="020B0604020202020204" pitchFamily="34" charset="0"/>
                <a:cs typeface="Arial" panose="020B0604020202020204" pitchFamily="34" charset="0"/>
              </a:rPr>
              <a:t>proje başvurusu alınmıştır. </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graphicFrame>
        <p:nvGraphicFramePr>
          <p:cNvPr id="12" name="2 Grafik"/>
          <p:cNvGraphicFramePr>
            <a:graphicFrameLocks/>
          </p:cNvGraphicFramePr>
          <p:nvPr>
            <p:extLst>
              <p:ext uri="{D42A27DB-BD31-4B8C-83A1-F6EECF244321}">
                <p14:modId xmlns:p14="http://schemas.microsoft.com/office/powerpoint/2010/main" val="3912415953"/>
              </p:ext>
            </p:extLst>
          </p:nvPr>
        </p:nvGraphicFramePr>
        <p:xfrm>
          <a:off x="428884" y="1251785"/>
          <a:ext cx="11166216" cy="5017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767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22</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9" name="Resim 8"/>
          <p:cNvPicPr>
            <a:picLocks noChangeAspect="1"/>
          </p:cNvPicPr>
          <p:nvPr/>
        </p:nvPicPr>
        <p:blipFill>
          <a:blip r:embed="rId3"/>
          <a:stretch>
            <a:fillRect/>
          </a:stretch>
        </p:blipFill>
        <p:spPr>
          <a:xfrm>
            <a:off x="143679" y="718830"/>
            <a:ext cx="12162621" cy="5445292"/>
          </a:xfrm>
          <a:prstGeom prst="rect">
            <a:avLst/>
          </a:prstGeom>
        </p:spPr>
      </p:pic>
    </p:spTree>
    <p:extLst>
      <p:ext uri="{BB962C8B-B14F-4D97-AF65-F5344CB8AC3E}">
        <p14:creationId xmlns:p14="http://schemas.microsoft.com/office/powerpoint/2010/main" val="1279531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4701" y="0"/>
            <a:ext cx="10515600" cy="466148"/>
          </a:xfrm>
        </p:spPr>
        <p:txBody>
          <a:bodyPr>
            <a:normAutofit fontScale="90000"/>
          </a:bodyPr>
          <a:lstStyle/>
          <a:p>
            <a:r>
              <a:rPr lang="tr-TR" dirty="0" smtClean="0">
                <a:solidFill>
                  <a:schemeClr val="bg1"/>
                </a:solidFill>
              </a:rPr>
              <a:t>2021…</a:t>
            </a:r>
            <a:endParaRPr lang="tr-TR" dirty="0">
              <a:solidFill>
                <a:schemeClr val="bg1"/>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75399121"/>
              </p:ext>
            </p:extLst>
          </p:nvPr>
        </p:nvGraphicFramePr>
        <p:xfrm>
          <a:off x="904698" y="598512"/>
          <a:ext cx="10899374" cy="5578450"/>
        </p:xfrm>
        <a:graphic>
          <a:graphicData uri="http://schemas.openxmlformats.org/drawingml/2006/table">
            <a:tbl>
              <a:tblPr/>
              <a:tblGrid>
                <a:gridCol w="2813182">
                  <a:extLst>
                    <a:ext uri="{9D8B030D-6E8A-4147-A177-3AD203B41FA5}">
                      <a16:colId xmlns:a16="http://schemas.microsoft.com/office/drawing/2014/main" val="2391363447"/>
                    </a:ext>
                  </a:extLst>
                </a:gridCol>
                <a:gridCol w="869775">
                  <a:extLst>
                    <a:ext uri="{9D8B030D-6E8A-4147-A177-3AD203B41FA5}">
                      <a16:colId xmlns:a16="http://schemas.microsoft.com/office/drawing/2014/main" val="1685610932"/>
                    </a:ext>
                  </a:extLst>
                </a:gridCol>
                <a:gridCol w="869775">
                  <a:extLst>
                    <a:ext uri="{9D8B030D-6E8A-4147-A177-3AD203B41FA5}">
                      <a16:colId xmlns:a16="http://schemas.microsoft.com/office/drawing/2014/main" val="2058701061"/>
                    </a:ext>
                  </a:extLst>
                </a:gridCol>
                <a:gridCol w="1032859">
                  <a:extLst>
                    <a:ext uri="{9D8B030D-6E8A-4147-A177-3AD203B41FA5}">
                      <a16:colId xmlns:a16="http://schemas.microsoft.com/office/drawing/2014/main" val="3994100489"/>
                    </a:ext>
                  </a:extLst>
                </a:gridCol>
                <a:gridCol w="869775">
                  <a:extLst>
                    <a:ext uri="{9D8B030D-6E8A-4147-A177-3AD203B41FA5}">
                      <a16:colId xmlns:a16="http://schemas.microsoft.com/office/drawing/2014/main" val="3557889443"/>
                    </a:ext>
                  </a:extLst>
                </a:gridCol>
                <a:gridCol w="869775">
                  <a:extLst>
                    <a:ext uri="{9D8B030D-6E8A-4147-A177-3AD203B41FA5}">
                      <a16:colId xmlns:a16="http://schemas.microsoft.com/office/drawing/2014/main" val="2760558196"/>
                    </a:ext>
                  </a:extLst>
                </a:gridCol>
                <a:gridCol w="964908">
                  <a:extLst>
                    <a:ext uri="{9D8B030D-6E8A-4147-A177-3AD203B41FA5}">
                      <a16:colId xmlns:a16="http://schemas.microsoft.com/office/drawing/2014/main" val="1579472317"/>
                    </a:ext>
                  </a:extLst>
                </a:gridCol>
                <a:gridCol w="869775">
                  <a:extLst>
                    <a:ext uri="{9D8B030D-6E8A-4147-A177-3AD203B41FA5}">
                      <a16:colId xmlns:a16="http://schemas.microsoft.com/office/drawing/2014/main" val="2269759805"/>
                    </a:ext>
                  </a:extLst>
                </a:gridCol>
                <a:gridCol w="869775">
                  <a:extLst>
                    <a:ext uri="{9D8B030D-6E8A-4147-A177-3AD203B41FA5}">
                      <a16:colId xmlns:a16="http://schemas.microsoft.com/office/drawing/2014/main" val="720791103"/>
                    </a:ext>
                  </a:extLst>
                </a:gridCol>
                <a:gridCol w="869775">
                  <a:extLst>
                    <a:ext uri="{9D8B030D-6E8A-4147-A177-3AD203B41FA5}">
                      <a16:colId xmlns:a16="http://schemas.microsoft.com/office/drawing/2014/main" val="4071531624"/>
                    </a:ext>
                  </a:extLst>
                </a:gridCol>
              </a:tblGrid>
              <a:tr h="191831">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8">
                  <a:txBody>
                    <a:bodyPr/>
                    <a:lstStyle/>
                    <a:p>
                      <a:pPr algn="ctr" fontAlgn="b"/>
                      <a:r>
                        <a:rPr lang="tr-TR" sz="1100" b="1" i="0" u="none" strike="noStrike">
                          <a:solidFill>
                            <a:srgbClr val="FF0000"/>
                          </a:solidFill>
                          <a:effectLst/>
                          <a:latin typeface="Calibri" panose="020F0502020204030204" pitchFamily="34" charset="0"/>
                        </a:rPr>
                        <a:t>ÖNDEĞERLENDİRMEYİ GEÇEN PROJE SAYILARI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0417917"/>
                  </a:ext>
                </a:extLst>
              </a:tr>
              <a:tr h="15346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08805329"/>
                  </a:ext>
                </a:extLst>
              </a:tr>
              <a:tr h="16113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900" b="1" i="0" u="none" strike="noStrike">
                          <a:solidFill>
                            <a:srgbClr val="000000"/>
                          </a:solidFill>
                          <a:effectLst/>
                          <a:latin typeface="Calibri" panose="020F0502020204030204" pitchFamily="34" charset="0"/>
                        </a:rPr>
                        <a:t>VAN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BİTLİS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BATMAN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SİİRT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AĞRI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HAKKARİ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ŞIRNAK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MUŞ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439815"/>
                  </a:ext>
                </a:extLst>
              </a:tr>
              <a:tr h="191831">
                <a:tc>
                  <a:txBody>
                    <a:bodyPr/>
                    <a:lstStyle/>
                    <a:p>
                      <a:pPr algn="l" fontAlgn="ctr"/>
                      <a:r>
                        <a:rPr lang="tr-TR" sz="1100" b="1" i="0" u="none" strike="noStrike">
                          <a:solidFill>
                            <a:srgbClr val="000000"/>
                          </a:solidFill>
                          <a:effectLst/>
                          <a:latin typeface="Calibri" panose="020F0502020204030204" pitchFamily="34" charset="0"/>
                        </a:rPr>
                        <a:t>BİYOLOJİ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25202"/>
                  </a:ext>
                </a:extLst>
              </a:tr>
              <a:tr h="191831">
                <a:tc>
                  <a:txBody>
                    <a:bodyPr/>
                    <a:lstStyle/>
                    <a:p>
                      <a:pPr algn="l" fontAlgn="ctr"/>
                      <a:r>
                        <a:rPr lang="tr-TR" sz="1100" b="1" i="0" u="none" strike="noStrike">
                          <a:solidFill>
                            <a:srgbClr val="000000"/>
                          </a:solidFill>
                          <a:effectLst/>
                          <a:latin typeface="Calibri" panose="020F0502020204030204" pitchFamily="34" charset="0"/>
                        </a:rPr>
                        <a:t>COĞRAFYA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414762"/>
                  </a:ext>
                </a:extLst>
              </a:tr>
              <a:tr h="191831">
                <a:tc>
                  <a:txBody>
                    <a:bodyPr/>
                    <a:lstStyle/>
                    <a:p>
                      <a:pPr algn="l" fontAlgn="ctr"/>
                      <a:r>
                        <a:rPr lang="tr-TR" sz="1100" b="1" i="0" u="none" strike="noStrike">
                          <a:solidFill>
                            <a:srgbClr val="000000"/>
                          </a:solidFill>
                          <a:effectLst/>
                          <a:latin typeface="Calibri" panose="020F0502020204030204" pitchFamily="34" charset="0"/>
                        </a:rPr>
                        <a:t>DEĞERLER EĞİTİMİ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742873"/>
                  </a:ext>
                </a:extLst>
              </a:tr>
              <a:tr h="191831">
                <a:tc>
                  <a:txBody>
                    <a:bodyPr/>
                    <a:lstStyle/>
                    <a:p>
                      <a:pPr algn="l" fontAlgn="ctr"/>
                      <a:r>
                        <a:rPr lang="tr-TR" sz="1100" b="1" i="0" u="none" strike="noStrike">
                          <a:solidFill>
                            <a:srgbClr val="000000"/>
                          </a:solidFill>
                          <a:effectLst/>
                          <a:latin typeface="Calibri" panose="020F0502020204030204" pitchFamily="34" charset="0"/>
                        </a:rPr>
                        <a:t>FİZİK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65292"/>
                  </a:ext>
                </a:extLst>
              </a:tr>
              <a:tr h="191831">
                <a:tc>
                  <a:txBody>
                    <a:bodyPr/>
                    <a:lstStyle/>
                    <a:p>
                      <a:pPr algn="l" fontAlgn="ctr"/>
                      <a:r>
                        <a:rPr lang="tr-TR" sz="1100" b="1" i="0" u="none" strike="noStrike">
                          <a:solidFill>
                            <a:srgbClr val="000000"/>
                          </a:solidFill>
                          <a:effectLst/>
                          <a:latin typeface="Calibri" panose="020F0502020204030204" pitchFamily="34" charset="0"/>
                        </a:rPr>
                        <a:t>KİMYA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91515"/>
                  </a:ext>
                </a:extLst>
              </a:tr>
              <a:tr h="191831">
                <a:tc>
                  <a:txBody>
                    <a:bodyPr/>
                    <a:lstStyle/>
                    <a:p>
                      <a:pPr algn="l" fontAlgn="ctr"/>
                      <a:r>
                        <a:rPr lang="tr-TR" sz="1100" b="1" i="0" u="none" strike="noStrike">
                          <a:solidFill>
                            <a:srgbClr val="000000"/>
                          </a:solidFill>
                          <a:effectLst/>
                          <a:latin typeface="Calibri" panose="020F0502020204030204" pitchFamily="34" charset="0"/>
                        </a:rPr>
                        <a:t>MATEMATİK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052545"/>
                  </a:ext>
                </a:extLst>
              </a:tr>
              <a:tr h="191831">
                <a:tc>
                  <a:txBody>
                    <a:bodyPr/>
                    <a:lstStyle/>
                    <a:p>
                      <a:pPr algn="l" fontAlgn="ctr"/>
                      <a:r>
                        <a:rPr lang="tr-TR" sz="1100" b="1" i="0" u="none" strike="noStrike">
                          <a:solidFill>
                            <a:srgbClr val="000000"/>
                          </a:solidFill>
                          <a:effectLst/>
                          <a:latin typeface="Calibri" panose="020F0502020204030204" pitchFamily="34" charset="0"/>
                        </a:rPr>
                        <a:t>PSİKOLOJİ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972836"/>
                  </a:ext>
                </a:extLst>
              </a:tr>
              <a:tr h="191831">
                <a:tc>
                  <a:txBody>
                    <a:bodyPr/>
                    <a:lstStyle/>
                    <a:p>
                      <a:pPr algn="l" fontAlgn="ctr"/>
                      <a:r>
                        <a:rPr lang="tr-TR" sz="1100" b="1" i="0" u="none" strike="noStrike">
                          <a:solidFill>
                            <a:srgbClr val="000000"/>
                          </a:solidFill>
                          <a:effectLst/>
                          <a:latin typeface="Calibri" panose="020F0502020204030204" pitchFamily="34" charset="0"/>
                        </a:rPr>
                        <a:t>SOSYOLOJİ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92144"/>
                  </a:ext>
                </a:extLst>
              </a:tr>
              <a:tr h="191831">
                <a:tc>
                  <a:txBody>
                    <a:bodyPr/>
                    <a:lstStyle/>
                    <a:p>
                      <a:pPr algn="l" fontAlgn="ctr"/>
                      <a:r>
                        <a:rPr lang="tr-TR" sz="1100" b="1" i="0" u="none" strike="noStrike">
                          <a:solidFill>
                            <a:srgbClr val="000000"/>
                          </a:solidFill>
                          <a:effectLst/>
                          <a:latin typeface="Calibri" panose="020F050202020403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28678"/>
                  </a:ext>
                </a:extLst>
              </a:tr>
              <a:tr h="191831">
                <a:tc>
                  <a:txBody>
                    <a:bodyPr/>
                    <a:lstStyle/>
                    <a:p>
                      <a:pPr algn="l" fontAlgn="ctr"/>
                      <a:r>
                        <a:rPr lang="tr-TR" sz="1100" b="1" i="0" u="none" strike="noStrike">
                          <a:solidFill>
                            <a:srgbClr val="000000"/>
                          </a:solidFill>
                          <a:effectLst/>
                          <a:latin typeface="Calibri" panose="020F0502020204030204" pitchFamily="34" charset="0"/>
                        </a:rPr>
                        <a:t>TEKNOLOJİK TASARIM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711656"/>
                  </a:ext>
                </a:extLst>
              </a:tr>
              <a:tr h="191831">
                <a:tc>
                  <a:txBody>
                    <a:bodyPr/>
                    <a:lstStyle/>
                    <a:p>
                      <a:pPr algn="l" fontAlgn="ctr"/>
                      <a:r>
                        <a:rPr lang="tr-TR" sz="1100" b="1" i="0" u="none" strike="noStrike">
                          <a:solidFill>
                            <a:srgbClr val="000000"/>
                          </a:solidFill>
                          <a:effectLst/>
                          <a:latin typeface="Calibri" panose="020F0502020204030204" pitchFamily="34" charset="0"/>
                        </a:rPr>
                        <a:t>TÜRK DİLİ VE EDEBİYATI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17045"/>
                  </a:ext>
                </a:extLst>
              </a:tr>
              <a:tr h="191831">
                <a:tc>
                  <a:txBody>
                    <a:bodyPr/>
                    <a:lstStyle/>
                    <a:p>
                      <a:pPr algn="l" fontAlgn="ctr"/>
                      <a:r>
                        <a:rPr lang="tr-TR" sz="1100" b="1" i="0" u="none" strike="noStrike">
                          <a:solidFill>
                            <a:srgbClr val="000000"/>
                          </a:solidFill>
                          <a:effectLst/>
                          <a:latin typeface="Calibri" panose="020F0502020204030204" pitchFamily="34" charset="0"/>
                        </a:rPr>
                        <a:t>YAZILIM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005648"/>
                  </a:ext>
                </a:extLst>
              </a:tr>
              <a:tr h="191831">
                <a:tc>
                  <a:txBody>
                    <a:bodyPr/>
                    <a:lstStyle/>
                    <a:p>
                      <a:pPr algn="l" fontAlgn="ctr"/>
                      <a:r>
                        <a:rPr lang="tr-TR" sz="1100" b="1" i="0" u="none" strike="noStrike">
                          <a:solidFill>
                            <a:srgbClr val="000000"/>
                          </a:solidFill>
                          <a:effectLst/>
                          <a:latin typeface="Calibri" panose="020F0502020204030204" pitchFamily="34"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64763"/>
                  </a:ext>
                </a:extLst>
              </a:tr>
              <a:tr h="191831">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1" i="0" u="none" strike="noStrike">
                          <a:solidFill>
                            <a:srgbClr val="1F49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338118"/>
                  </a:ext>
                </a:extLst>
              </a:tr>
              <a:tr h="15346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5787300"/>
                  </a:ext>
                </a:extLst>
              </a:tr>
              <a:tr h="191831">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8">
                  <a:txBody>
                    <a:bodyPr/>
                    <a:lstStyle/>
                    <a:p>
                      <a:pPr algn="ctr" fontAlgn="b"/>
                      <a:r>
                        <a:rPr lang="tr-TR" sz="1100" b="1" i="0" u="none" strike="noStrike">
                          <a:solidFill>
                            <a:srgbClr val="FF0000"/>
                          </a:solidFill>
                          <a:effectLst/>
                          <a:latin typeface="Calibri" panose="020F0502020204030204" pitchFamily="34" charset="0"/>
                        </a:rPr>
                        <a:t>BAŞVURU/KABUL ORANLARI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5042937"/>
                  </a:ext>
                </a:extLst>
              </a:tr>
              <a:tr h="15346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63919948"/>
                  </a:ext>
                </a:extLst>
              </a:tr>
              <a:tr h="16113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900" b="1" i="0" u="none" strike="noStrike">
                          <a:solidFill>
                            <a:srgbClr val="000000"/>
                          </a:solidFill>
                          <a:effectLst/>
                          <a:latin typeface="Calibri" panose="020F0502020204030204" pitchFamily="34" charset="0"/>
                        </a:rPr>
                        <a:t>VAN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BİTLİS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BATMAN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SİİRT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AĞRI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HAKKARİ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ŞIRNAK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tr-TR" sz="900" b="1" i="0" u="none" strike="noStrike">
                          <a:solidFill>
                            <a:srgbClr val="000000"/>
                          </a:solidFill>
                          <a:effectLst/>
                          <a:latin typeface="Calibri" panose="020F0502020204030204" pitchFamily="34" charset="0"/>
                        </a:rPr>
                        <a:t>MUŞ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81129160"/>
                  </a:ext>
                </a:extLst>
              </a:tr>
              <a:tr h="199505">
                <a:tc>
                  <a:txBody>
                    <a:bodyPr/>
                    <a:lstStyle/>
                    <a:p>
                      <a:pPr algn="r" fontAlgn="b"/>
                      <a:r>
                        <a:rPr lang="tr-TR" sz="800" b="1" i="0" u="none" strike="noStrike">
                          <a:solidFill>
                            <a:srgbClr val="000000"/>
                          </a:solidFill>
                          <a:effectLst/>
                          <a:latin typeface="Calibri" panose="020F0502020204030204" pitchFamily="34" charset="0"/>
                        </a:rPr>
                        <a:t>BAŞVURU SAYISI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2751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628611"/>
                  </a:ext>
                </a:extLst>
              </a:tr>
              <a:tr h="199505">
                <a:tc>
                  <a:txBody>
                    <a:bodyPr/>
                    <a:lstStyle/>
                    <a:p>
                      <a:pPr algn="r" fontAlgn="b"/>
                      <a:r>
                        <a:rPr lang="tr-TR" sz="800" b="1" i="0" u="none" strike="noStrike">
                          <a:solidFill>
                            <a:srgbClr val="000000"/>
                          </a:solidFill>
                          <a:effectLst/>
                          <a:latin typeface="Calibri" panose="020F0502020204030204" pitchFamily="34" charset="0"/>
                        </a:rPr>
                        <a:t>BAŞVURU YÜZDESİ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77,91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8668355"/>
                  </a:ext>
                </a:extLst>
              </a:tr>
              <a:tr h="199505">
                <a:tc>
                  <a:txBody>
                    <a:bodyPr/>
                    <a:lstStyle/>
                    <a:p>
                      <a:pPr algn="l" fontAlgn="b"/>
                      <a:endParaRPr lang="tr-TR"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76347691"/>
                  </a:ext>
                </a:extLst>
              </a:tr>
              <a:tr h="199505">
                <a:tc>
                  <a:txBody>
                    <a:bodyPr/>
                    <a:lstStyle/>
                    <a:p>
                      <a:pPr algn="r" fontAlgn="b"/>
                      <a:r>
                        <a:rPr lang="tr-TR" sz="800" b="1" i="0" u="none" strike="noStrike">
                          <a:solidFill>
                            <a:srgbClr val="000000"/>
                          </a:solidFill>
                          <a:effectLst/>
                          <a:latin typeface="Calibri" panose="020F0502020204030204" pitchFamily="34" charset="0"/>
                        </a:rPr>
                        <a:t>KABUL SAYISI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682392"/>
                  </a:ext>
                </a:extLst>
              </a:tr>
              <a:tr h="153465">
                <a:tc>
                  <a:txBody>
                    <a:bodyPr/>
                    <a:lstStyle/>
                    <a:p>
                      <a:pPr algn="r" fontAlgn="b"/>
                      <a:r>
                        <a:rPr lang="tr-TR" sz="800" b="1" i="0" u="none" strike="noStrike">
                          <a:solidFill>
                            <a:srgbClr val="000000"/>
                          </a:solidFill>
                          <a:effectLst/>
                          <a:latin typeface="Calibri" panose="020F0502020204030204" pitchFamily="34" charset="0"/>
                        </a:rPr>
                        <a:t>KABUL BAŞARI YÜZDESİ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7079073"/>
                  </a:ext>
                </a:extLst>
              </a:tr>
              <a:tr h="15346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3763276"/>
                  </a:ext>
                </a:extLst>
              </a:tr>
              <a:tr h="153465">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8640627"/>
                  </a:ext>
                </a:extLst>
              </a:tr>
              <a:tr h="16113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1" i="0" u="none" strike="noStrike">
                          <a:solidFill>
                            <a:srgbClr val="000000"/>
                          </a:solidFill>
                          <a:effectLst/>
                          <a:latin typeface="Calibri" panose="020F0502020204030204" pitchFamily="34" charset="0"/>
                        </a:rPr>
                        <a:t>VAN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BİTLİS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BATMAN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SİİRT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AĞRI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HAKKARİ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ŞIRNAK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900" b="1" i="0" u="none" strike="noStrike">
                          <a:solidFill>
                            <a:srgbClr val="000000"/>
                          </a:solidFill>
                          <a:effectLst/>
                          <a:latin typeface="Calibri" panose="020F0502020204030204" pitchFamily="34" charset="0"/>
                        </a:rPr>
                        <a:t>MUŞ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144133"/>
                  </a:ext>
                </a:extLst>
              </a:tr>
              <a:tr h="153465">
                <a:tc>
                  <a:txBody>
                    <a:bodyPr/>
                    <a:lstStyle/>
                    <a:p>
                      <a:pPr algn="r" fontAlgn="b"/>
                      <a:r>
                        <a:rPr lang="tr-TR" sz="800" b="1" i="0" u="none" strike="noStrike">
                          <a:solidFill>
                            <a:srgbClr val="000000"/>
                          </a:solidFill>
                          <a:effectLst/>
                          <a:latin typeface="Calibri" panose="020F0502020204030204" pitchFamily="34" charset="0"/>
                        </a:rPr>
                        <a:t>BAŞVURU YÜZDESİ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77,91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2690492"/>
                  </a:ext>
                </a:extLst>
              </a:tr>
              <a:tr h="153465">
                <a:tc>
                  <a:txBody>
                    <a:bodyPr/>
                    <a:lstStyle/>
                    <a:p>
                      <a:pPr algn="r" fontAlgn="b"/>
                      <a:r>
                        <a:rPr lang="tr-TR" sz="800" b="1" i="0" u="none" strike="noStrike">
                          <a:solidFill>
                            <a:srgbClr val="000000"/>
                          </a:solidFill>
                          <a:effectLst/>
                          <a:latin typeface="Calibri" panose="020F0502020204030204" pitchFamily="34" charset="0"/>
                        </a:rPr>
                        <a:t>KABUL BAŞARI YÜZDESİ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0" i="0" u="none" strike="noStrike">
                          <a:solidFill>
                            <a:srgbClr val="000000"/>
                          </a:solidFill>
                          <a:effectLst/>
                          <a:latin typeface="Calibri" panose="020F0502020204030204" pitchFamily="34" charset="0"/>
                        </a:rPr>
                        <a:t>55,56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4953737"/>
                  </a:ext>
                </a:extLst>
              </a:tr>
            </a:tbl>
          </a:graphicData>
        </a:graphic>
      </p:graphicFrame>
      <p:sp>
        <p:nvSpPr>
          <p:cNvPr id="4" name="Slayt Numarası Yer Tutucusu 3"/>
          <p:cNvSpPr>
            <a:spLocks noGrp="1"/>
          </p:cNvSpPr>
          <p:nvPr>
            <p:ph type="sldNum" sz="quarter" idx="12"/>
          </p:nvPr>
        </p:nvSpPr>
        <p:spPr/>
        <p:txBody>
          <a:bodyPr/>
          <a:lstStyle/>
          <a:p>
            <a:fld id="{A288FF71-A922-4FBD-81A3-4F1D48B61E9A}" type="slidenum">
              <a:rPr lang="tr-TR" smtClean="0"/>
              <a:pPr/>
              <a:t>23</a:t>
            </a:fld>
            <a:endParaRPr lang="tr-TR" dirty="0"/>
          </a:p>
        </p:txBody>
      </p:sp>
    </p:spTree>
    <p:extLst>
      <p:ext uri="{BB962C8B-B14F-4D97-AF65-F5344CB8AC3E}">
        <p14:creationId xmlns:p14="http://schemas.microsoft.com/office/powerpoint/2010/main" val="124952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418895475"/>
              </p:ext>
            </p:extLst>
          </p:nvPr>
        </p:nvGraphicFramePr>
        <p:xfrm>
          <a:off x="515387" y="606827"/>
          <a:ext cx="10557165" cy="5573401"/>
        </p:xfrm>
        <a:graphic>
          <a:graphicData uri="http://schemas.openxmlformats.org/drawingml/2006/table">
            <a:tbl>
              <a:tblPr/>
              <a:tblGrid>
                <a:gridCol w="755581">
                  <a:extLst>
                    <a:ext uri="{9D8B030D-6E8A-4147-A177-3AD203B41FA5}">
                      <a16:colId xmlns:a16="http://schemas.microsoft.com/office/drawing/2014/main" val="2518667352"/>
                    </a:ext>
                  </a:extLst>
                </a:gridCol>
                <a:gridCol w="493227">
                  <a:extLst>
                    <a:ext uri="{9D8B030D-6E8A-4147-A177-3AD203B41FA5}">
                      <a16:colId xmlns:a16="http://schemas.microsoft.com/office/drawing/2014/main" val="3928800261"/>
                    </a:ext>
                  </a:extLst>
                </a:gridCol>
                <a:gridCol w="493227">
                  <a:extLst>
                    <a:ext uri="{9D8B030D-6E8A-4147-A177-3AD203B41FA5}">
                      <a16:colId xmlns:a16="http://schemas.microsoft.com/office/drawing/2014/main" val="196415503"/>
                    </a:ext>
                  </a:extLst>
                </a:gridCol>
                <a:gridCol w="818547">
                  <a:extLst>
                    <a:ext uri="{9D8B030D-6E8A-4147-A177-3AD203B41FA5}">
                      <a16:colId xmlns:a16="http://schemas.microsoft.com/office/drawing/2014/main" val="3311610645"/>
                    </a:ext>
                  </a:extLst>
                </a:gridCol>
                <a:gridCol w="409273">
                  <a:extLst>
                    <a:ext uri="{9D8B030D-6E8A-4147-A177-3AD203B41FA5}">
                      <a16:colId xmlns:a16="http://schemas.microsoft.com/office/drawing/2014/main" val="3625385786"/>
                    </a:ext>
                  </a:extLst>
                </a:gridCol>
                <a:gridCol w="503722">
                  <a:extLst>
                    <a:ext uri="{9D8B030D-6E8A-4147-A177-3AD203B41FA5}">
                      <a16:colId xmlns:a16="http://schemas.microsoft.com/office/drawing/2014/main" val="164299010"/>
                    </a:ext>
                  </a:extLst>
                </a:gridCol>
                <a:gridCol w="590299">
                  <a:extLst>
                    <a:ext uri="{9D8B030D-6E8A-4147-A177-3AD203B41FA5}">
                      <a16:colId xmlns:a16="http://schemas.microsoft.com/office/drawing/2014/main" val="3583254086"/>
                    </a:ext>
                  </a:extLst>
                </a:gridCol>
                <a:gridCol w="590299">
                  <a:extLst>
                    <a:ext uri="{9D8B030D-6E8A-4147-A177-3AD203B41FA5}">
                      <a16:colId xmlns:a16="http://schemas.microsoft.com/office/drawing/2014/main" val="3865219108"/>
                    </a:ext>
                  </a:extLst>
                </a:gridCol>
                <a:gridCol w="590299">
                  <a:extLst>
                    <a:ext uri="{9D8B030D-6E8A-4147-A177-3AD203B41FA5}">
                      <a16:colId xmlns:a16="http://schemas.microsoft.com/office/drawing/2014/main" val="579096960"/>
                    </a:ext>
                  </a:extLst>
                </a:gridCol>
                <a:gridCol w="590299">
                  <a:extLst>
                    <a:ext uri="{9D8B030D-6E8A-4147-A177-3AD203B41FA5}">
                      <a16:colId xmlns:a16="http://schemas.microsoft.com/office/drawing/2014/main" val="602907679"/>
                    </a:ext>
                  </a:extLst>
                </a:gridCol>
                <a:gridCol w="590299">
                  <a:extLst>
                    <a:ext uri="{9D8B030D-6E8A-4147-A177-3AD203B41FA5}">
                      <a16:colId xmlns:a16="http://schemas.microsoft.com/office/drawing/2014/main" val="4019436005"/>
                    </a:ext>
                  </a:extLst>
                </a:gridCol>
                <a:gridCol w="590299">
                  <a:extLst>
                    <a:ext uri="{9D8B030D-6E8A-4147-A177-3AD203B41FA5}">
                      <a16:colId xmlns:a16="http://schemas.microsoft.com/office/drawing/2014/main" val="2193354316"/>
                    </a:ext>
                  </a:extLst>
                </a:gridCol>
                <a:gridCol w="590299">
                  <a:extLst>
                    <a:ext uri="{9D8B030D-6E8A-4147-A177-3AD203B41FA5}">
                      <a16:colId xmlns:a16="http://schemas.microsoft.com/office/drawing/2014/main" val="4043259375"/>
                    </a:ext>
                  </a:extLst>
                </a:gridCol>
                <a:gridCol w="590299">
                  <a:extLst>
                    <a:ext uri="{9D8B030D-6E8A-4147-A177-3AD203B41FA5}">
                      <a16:colId xmlns:a16="http://schemas.microsoft.com/office/drawing/2014/main" val="899590027"/>
                    </a:ext>
                  </a:extLst>
                </a:gridCol>
                <a:gridCol w="590299">
                  <a:extLst>
                    <a:ext uri="{9D8B030D-6E8A-4147-A177-3AD203B41FA5}">
                      <a16:colId xmlns:a16="http://schemas.microsoft.com/office/drawing/2014/main" val="667970651"/>
                    </a:ext>
                  </a:extLst>
                </a:gridCol>
                <a:gridCol w="590299">
                  <a:extLst>
                    <a:ext uri="{9D8B030D-6E8A-4147-A177-3AD203B41FA5}">
                      <a16:colId xmlns:a16="http://schemas.microsoft.com/office/drawing/2014/main" val="4285894223"/>
                    </a:ext>
                  </a:extLst>
                </a:gridCol>
                <a:gridCol w="590299">
                  <a:extLst>
                    <a:ext uri="{9D8B030D-6E8A-4147-A177-3AD203B41FA5}">
                      <a16:colId xmlns:a16="http://schemas.microsoft.com/office/drawing/2014/main" val="1531020742"/>
                    </a:ext>
                  </a:extLst>
                </a:gridCol>
                <a:gridCol w="590299">
                  <a:extLst>
                    <a:ext uri="{9D8B030D-6E8A-4147-A177-3AD203B41FA5}">
                      <a16:colId xmlns:a16="http://schemas.microsoft.com/office/drawing/2014/main" val="2806265900"/>
                    </a:ext>
                  </a:extLst>
                </a:gridCol>
              </a:tblGrid>
              <a:tr h="231157">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1"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gridSpan="13">
                  <a:txBody>
                    <a:bodyPr/>
                    <a:lstStyle/>
                    <a:p>
                      <a:pPr algn="ctr" fontAlgn="b"/>
                      <a:r>
                        <a:rPr lang="tr-TR" sz="1000" b="1" i="0" u="none" strike="noStrike">
                          <a:solidFill>
                            <a:srgbClr val="FF0000"/>
                          </a:solidFill>
                          <a:effectLst/>
                          <a:latin typeface="Calibri" panose="020F0502020204030204" pitchFamily="34" charset="0"/>
                        </a:rPr>
                        <a:t>BÖLGE DERECELERİNİN İLLERE VE ALANLARA GÖRE DAĞILIMI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02368170"/>
                  </a:ext>
                </a:extLst>
              </a:tr>
              <a:tr h="156590">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357090"/>
                  </a:ext>
                </a:extLst>
              </a:tr>
              <a:tr h="499598">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solidFill>
                            <a:srgbClr val="000000"/>
                          </a:solidFill>
                          <a:effectLst/>
                          <a:latin typeface="Calibri" panose="020F0502020204030204" pitchFamily="34" charset="0"/>
                        </a:rPr>
                        <a:t>başvuru </a:t>
                      </a:r>
                      <a:br>
                        <a:rPr lang="tr-TR" sz="1000" b="1" i="0" u="none" strike="noStrike">
                          <a:solidFill>
                            <a:srgbClr val="000000"/>
                          </a:solidFill>
                          <a:effectLst/>
                          <a:latin typeface="Calibri" panose="020F0502020204030204" pitchFamily="34" charset="0"/>
                        </a:rPr>
                      </a:br>
                      <a:r>
                        <a:rPr lang="tr-TR" sz="1000" b="1" i="0" u="none" strike="noStrike">
                          <a:solidFill>
                            <a:srgbClr val="000000"/>
                          </a:solidFill>
                          <a:effectLst/>
                          <a:latin typeface="Calibri" panose="020F0502020204030204" pitchFamily="34" charset="0"/>
                        </a:rPr>
                        <a:t>sayısı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solidFill>
                            <a:srgbClr val="000000"/>
                          </a:solidFill>
                          <a:effectLst/>
                          <a:latin typeface="Calibri" panose="020F0502020204030204" pitchFamily="34" charset="0"/>
                        </a:rPr>
                        <a:t>bölgede</a:t>
                      </a:r>
                      <a:br>
                        <a:rPr lang="tr-TR" sz="1000" b="1" i="0" u="none" strike="noStrike">
                          <a:solidFill>
                            <a:srgbClr val="000000"/>
                          </a:solidFill>
                          <a:effectLst/>
                          <a:latin typeface="Calibri" panose="020F0502020204030204" pitchFamily="34" charset="0"/>
                        </a:rPr>
                      </a:br>
                      <a:r>
                        <a:rPr lang="tr-TR" sz="1000" b="1" i="0" u="none" strike="noStrike">
                          <a:solidFill>
                            <a:srgbClr val="000000"/>
                          </a:solidFill>
                          <a:effectLst/>
                          <a:latin typeface="Calibri" panose="020F0502020204030204" pitchFamily="34" charset="0"/>
                        </a:rPr>
                        <a:t>yarışan</a:t>
                      </a:r>
                      <a:br>
                        <a:rPr lang="tr-TR" sz="1000" b="1" i="0" u="none" strike="noStrike">
                          <a:solidFill>
                            <a:srgbClr val="000000"/>
                          </a:solidFill>
                          <a:effectLst/>
                          <a:latin typeface="Calibri" panose="020F0502020204030204" pitchFamily="34" charset="0"/>
                        </a:rPr>
                      </a:br>
                      <a:r>
                        <a:rPr lang="tr-TR" sz="1000" b="1" i="0" u="none" strike="noStrike">
                          <a:solidFill>
                            <a:srgbClr val="000000"/>
                          </a:solidFill>
                          <a:effectLst/>
                          <a:latin typeface="Calibri" panose="020F0502020204030204" pitchFamily="34" charset="0"/>
                        </a:rPr>
                        <a:t>sayı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TOPLAM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1" i="0" u="none" strike="noStrike" dirty="0">
                          <a:solidFill>
                            <a:srgbClr val="000000"/>
                          </a:solidFill>
                          <a:effectLst/>
                          <a:latin typeface="Calibri" panose="020F0502020204030204" pitchFamily="34" charset="0"/>
                        </a:rPr>
                        <a:t>BİYOLOJİ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dirty="0">
                          <a:solidFill>
                            <a:srgbClr val="000000"/>
                          </a:solidFill>
                          <a:effectLst/>
                          <a:latin typeface="Calibri" panose="020F0502020204030204" pitchFamily="34" charset="0"/>
                        </a:rPr>
                        <a:t>COĞRAFYA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DEĞERLER</a:t>
                      </a:r>
                      <a:br>
                        <a:rPr lang="tr-TR" sz="1000" b="1" i="0" u="none" strike="noStrike">
                          <a:solidFill>
                            <a:srgbClr val="000000"/>
                          </a:solidFill>
                          <a:effectLst/>
                          <a:latin typeface="Calibri" panose="020F0502020204030204" pitchFamily="34" charset="0"/>
                        </a:rPr>
                      </a:br>
                      <a:r>
                        <a:rPr lang="tr-TR" sz="1000" b="1" i="0" u="none" strike="noStrike">
                          <a:solidFill>
                            <a:srgbClr val="000000"/>
                          </a:solidFill>
                          <a:effectLst/>
                          <a:latin typeface="Calibri" panose="020F0502020204030204" pitchFamily="34" charset="0"/>
                        </a:rPr>
                        <a:t> EĞİTİMİ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FİZİK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KİMYA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MATEMATİK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PSİKOLOJİ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SOSYOLOJİ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TARİH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TEKNOLOJİK </a:t>
                      </a:r>
                      <a:br>
                        <a:rPr lang="tr-TR" sz="1000" b="1" i="0" u="none" strike="noStrike">
                          <a:solidFill>
                            <a:srgbClr val="000000"/>
                          </a:solidFill>
                          <a:effectLst/>
                          <a:latin typeface="Calibri" panose="020F0502020204030204" pitchFamily="34" charset="0"/>
                        </a:rPr>
                      </a:br>
                      <a:r>
                        <a:rPr lang="tr-TR" sz="1000" b="1" i="0" u="none" strike="noStrike">
                          <a:solidFill>
                            <a:srgbClr val="000000"/>
                          </a:solidFill>
                          <a:effectLst/>
                          <a:latin typeface="Calibri" panose="020F0502020204030204" pitchFamily="34" charset="0"/>
                        </a:rPr>
                        <a:t>TASARIM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TÜRK DİLİ VE EDEBİYATI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000" b="1" i="0" u="none" strike="noStrike">
                          <a:solidFill>
                            <a:srgbClr val="000000"/>
                          </a:solidFill>
                          <a:effectLst/>
                          <a:latin typeface="Calibri" panose="020F0502020204030204" pitchFamily="34" charset="0"/>
                        </a:rPr>
                        <a:t>YAZILIM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9210447"/>
                  </a:ext>
                </a:extLst>
              </a:tr>
              <a:tr h="186417">
                <a:tc rowSpan="3">
                  <a:txBody>
                    <a:bodyPr/>
                    <a:lstStyle/>
                    <a:p>
                      <a:pPr algn="l" fontAlgn="ctr"/>
                      <a:r>
                        <a:rPr lang="tr-TR" sz="1000" b="1" i="0" u="none" strike="noStrike">
                          <a:solidFill>
                            <a:srgbClr val="16365C"/>
                          </a:solidFill>
                          <a:effectLst/>
                          <a:latin typeface="Calibri" panose="020F0502020204030204" pitchFamily="34" charset="0"/>
                        </a:rPr>
                        <a:t>AĞRI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655542406"/>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641942880"/>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751707808"/>
                  </a:ext>
                </a:extLst>
              </a:tr>
              <a:tr h="186417">
                <a:tc rowSpan="3">
                  <a:txBody>
                    <a:bodyPr/>
                    <a:lstStyle/>
                    <a:p>
                      <a:pPr algn="l" fontAlgn="ctr"/>
                      <a:r>
                        <a:rPr lang="tr-TR" sz="1000" b="1" i="0" u="none" strike="noStrike">
                          <a:solidFill>
                            <a:srgbClr val="16365C"/>
                          </a:solidFill>
                          <a:effectLst/>
                          <a:latin typeface="Calibri" panose="020F0502020204030204" pitchFamily="34" charset="0"/>
                        </a:rPr>
                        <a:t>BATMAN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283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3903510040"/>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857790887"/>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068438137"/>
                  </a:ext>
                </a:extLst>
              </a:tr>
              <a:tr h="186417">
                <a:tc rowSpan="3">
                  <a:txBody>
                    <a:bodyPr/>
                    <a:lstStyle/>
                    <a:p>
                      <a:pPr algn="l" fontAlgn="ctr"/>
                      <a:r>
                        <a:rPr lang="tr-TR" sz="1000" b="1" i="0" u="none" strike="noStrike">
                          <a:solidFill>
                            <a:srgbClr val="16365C"/>
                          </a:solidFill>
                          <a:effectLst/>
                          <a:latin typeface="Calibri" panose="020F0502020204030204" pitchFamily="34" charset="0"/>
                        </a:rPr>
                        <a:t>BİTLİS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173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764293775"/>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141617259"/>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322100600"/>
                  </a:ext>
                </a:extLst>
              </a:tr>
              <a:tr h="186417">
                <a:tc rowSpan="3">
                  <a:txBody>
                    <a:bodyPr/>
                    <a:lstStyle/>
                    <a:p>
                      <a:pPr algn="l" fontAlgn="ctr"/>
                      <a:r>
                        <a:rPr lang="tr-TR" sz="1000" b="1" i="0" u="none" strike="noStrike">
                          <a:solidFill>
                            <a:srgbClr val="16365C"/>
                          </a:solidFill>
                          <a:effectLst/>
                          <a:latin typeface="Calibri" panose="020F0502020204030204" pitchFamily="34" charset="0"/>
                        </a:rPr>
                        <a:t>HAKKARİ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043174333"/>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314661743"/>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71828802"/>
                  </a:ext>
                </a:extLst>
              </a:tr>
              <a:tr h="186417">
                <a:tc rowSpan="3">
                  <a:txBody>
                    <a:bodyPr/>
                    <a:lstStyle/>
                    <a:p>
                      <a:pPr algn="l" fontAlgn="ctr"/>
                      <a:r>
                        <a:rPr lang="tr-TR" sz="1000" b="1" i="0" u="none" strike="noStrike">
                          <a:solidFill>
                            <a:srgbClr val="16365C"/>
                          </a:solidFill>
                          <a:effectLst/>
                          <a:latin typeface="Calibri" panose="020F0502020204030204" pitchFamily="34" charset="0"/>
                        </a:rPr>
                        <a:t>MUŞ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dirty="0">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5337968"/>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469925129"/>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65469939"/>
                  </a:ext>
                </a:extLst>
              </a:tr>
              <a:tr h="186417">
                <a:tc rowSpan="3">
                  <a:txBody>
                    <a:bodyPr/>
                    <a:lstStyle/>
                    <a:p>
                      <a:pPr algn="l" fontAlgn="ctr"/>
                      <a:r>
                        <a:rPr lang="tr-TR" sz="1000" b="1" i="0" u="none" strike="noStrike">
                          <a:solidFill>
                            <a:srgbClr val="16365C"/>
                          </a:solidFill>
                          <a:effectLst/>
                          <a:latin typeface="Calibri" panose="020F0502020204030204" pitchFamily="34" charset="0"/>
                        </a:rPr>
                        <a:t>SİİRT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4168308400"/>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729253074"/>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86890438"/>
                  </a:ext>
                </a:extLst>
              </a:tr>
              <a:tr h="186417">
                <a:tc rowSpan="3">
                  <a:txBody>
                    <a:bodyPr/>
                    <a:lstStyle/>
                    <a:p>
                      <a:pPr algn="l" fontAlgn="ctr"/>
                      <a:r>
                        <a:rPr lang="tr-TR" sz="1000" b="1" i="0" u="none" strike="noStrike">
                          <a:solidFill>
                            <a:srgbClr val="16365C"/>
                          </a:solidFill>
                          <a:effectLst/>
                          <a:latin typeface="Calibri" panose="020F0502020204030204" pitchFamily="34" charset="0"/>
                        </a:rPr>
                        <a:t>ŞIRNAK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141549920"/>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328380254"/>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747639320"/>
                  </a:ext>
                </a:extLst>
              </a:tr>
              <a:tr h="186417">
                <a:tc rowSpan="3">
                  <a:txBody>
                    <a:bodyPr/>
                    <a:lstStyle/>
                    <a:p>
                      <a:pPr algn="l" fontAlgn="ctr"/>
                      <a:r>
                        <a:rPr lang="tr-TR" sz="1000" b="1" i="0" u="none" strike="noStrike">
                          <a:solidFill>
                            <a:srgbClr val="16365C"/>
                          </a:solidFill>
                          <a:effectLst/>
                          <a:latin typeface="Calibri" panose="020F0502020204030204" pitchFamily="34" charset="0"/>
                        </a:rPr>
                        <a:t>VAN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0" i="0" u="none" strike="noStrike">
                          <a:solidFill>
                            <a:srgbClr val="16365C"/>
                          </a:solidFill>
                          <a:effectLst/>
                          <a:latin typeface="Calibri" panose="020F0502020204030204" pitchFamily="34" charset="0"/>
                        </a:rPr>
                        <a:t>2751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1000" b="1" i="0" u="none" strike="noStrike">
                          <a:solidFill>
                            <a:srgbClr val="16365C"/>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BİRİNCİLİK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000" b="1"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tr-TR" sz="10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774585018"/>
                  </a:ext>
                </a:extLst>
              </a:tr>
              <a:tr h="1864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İKİNCİLİK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tr-TR" sz="1000" b="1"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588781163"/>
                  </a:ext>
                </a:extLst>
              </a:tr>
              <a:tr h="19387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00" b="0" i="0" u="none" strike="noStrike">
                          <a:solidFill>
                            <a:srgbClr val="000000"/>
                          </a:solidFill>
                          <a:effectLst/>
                          <a:latin typeface="Calibri" panose="020F0502020204030204" pitchFamily="34" charset="0"/>
                        </a:rPr>
                        <a:t>ÜÇÜNCÜLÜK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vMerge="1">
                  <a:txBody>
                    <a:bodyPr/>
                    <a:lstStyle/>
                    <a:p>
                      <a:endParaRPr lang="tr-TR"/>
                    </a:p>
                  </a:txBody>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603001824"/>
                  </a:ext>
                </a:extLst>
              </a:tr>
              <a:tr h="149134">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472988"/>
                  </a:ext>
                </a:extLst>
              </a:tr>
            </a:tbl>
          </a:graphicData>
        </a:graphic>
      </p:graphicFrame>
      <p:sp>
        <p:nvSpPr>
          <p:cNvPr id="4" name="Slayt Numarası Yer Tutucusu 3"/>
          <p:cNvSpPr>
            <a:spLocks noGrp="1"/>
          </p:cNvSpPr>
          <p:nvPr>
            <p:ph type="sldNum" sz="quarter" idx="12"/>
          </p:nvPr>
        </p:nvSpPr>
        <p:spPr/>
        <p:txBody>
          <a:bodyPr/>
          <a:lstStyle/>
          <a:p>
            <a:fld id="{A288FF71-A922-4FBD-81A3-4F1D48B61E9A}" type="slidenum">
              <a:rPr lang="tr-TR" smtClean="0"/>
              <a:pPr/>
              <a:t>24</a:t>
            </a:fld>
            <a:endParaRPr lang="tr-TR" dirty="0"/>
          </a:p>
        </p:txBody>
      </p:sp>
    </p:spTree>
    <p:extLst>
      <p:ext uri="{BB962C8B-B14F-4D97-AF65-F5344CB8AC3E}">
        <p14:creationId xmlns:p14="http://schemas.microsoft.com/office/powerpoint/2010/main" val="313102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25</a:t>
            </a:fld>
            <a:endParaRPr lang="tr-TR"/>
          </a:p>
        </p:txBody>
      </p:sp>
      <p:sp>
        <p:nvSpPr>
          <p:cNvPr id="41" name="Metin kutusu 40"/>
          <p:cNvSpPr txBox="1"/>
          <p:nvPr/>
        </p:nvSpPr>
        <p:spPr>
          <a:xfrm>
            <a:off x="1531637" y="2944022"/>
            <a:ext cx="2232248" cy="461665"/>
          </a:xfrm>
          <a:prstGeom prst="rect">
            <a:avLst/>
          </a:prstGeom>
          <a:noFill/>
        </p:spPr>
        <p:txBody>
          <a:bodyPr wrap="square" rtlCol="0">
            <a:spAutoFit/>
          </a:bodyPr>
          <a:lstStyle/>
          <a:p>
            <a:r>
              <a:rPr lang="tr-TR" sz="2400" b="1" dirty="0">
                <a:solidFill>
                  <a:prstClr val="white"/>
                </a:solidFill>
                <a:latin typeface="Arial"/>
              </a:rPr>
              <a:t>İkincilik</a:t>
            </a:r>
          </a:p>
        </p:txBody>
      </p:sp>
      <p:sp>
        <p:nvSpPr>
          <p:cNvPr id="42" name="Metin kutusu 41"/>
          <p:cNvSpPr txBox="1"/>
          <p:nvPr/>
        </p:nvSpPr>
        <p:spPr>
          <a:xfrm>
            <a:off x="1531324" y="3949741"/>
            <a:ext cx="2232248" cy="461665"/>
          </a:xfrm>
          <a:prstGeom prst="rect">
            <a:avLst/>
          </a:prstGeom>
          <a:noFill/>
        </p:spPr>
        <p:txBody>
          <a:bodyPr wrap="square" rtlCol="0">
            <a:spAutoFit/>
          </a:bodyPr>
          <a:lstStyle/>
          <a:p>
            <a:r>
              <a:rPr lang="tr-TR" sz="2400" b="1" dirty="0">
                <a:solidFill>
                  <a:prstClr val="white"/>
                </a:solidFill>
                <a:latin typeface="Arial"/>
              </a:rPr>
              <a:t>Üçüncülük</a:t>
            </a:r>
          </a:p>
        </p:txBody>
      </p:sp>
      <p:sp>
        <p:nvSpPr>
          <p:cNvPr id="44"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46" name="Resim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45" name="Resim 44"/>
          <p:cNvPicPr/>
          <p:nvPr/>
        </p:nvPicPr>
        <p:blipFill>
          <a:blip r:embed="rId3"/>
          <a:stretch/>
        </p:blipFill>
        <p:spPr>
          <a:xfrm rot="459000">
            <a:off x="3284041" y="23169"/>
            <a:ext cx="8526886" cy="6295290"/>
          </a:xfrm>
          <a:prstGeom prst="rect">
            <a:avLst/>
          </a:prstGeom>
          <a:ln>
            <a:noFill/>
          </a:ln>
        </p:spPr>
      </p:pic>
      <p:sp>
        <p:nvSpPr>
          <p:cNvPr id="47" name="1 Başlık"/>
          <p:cNvSpPr txBox="1">
            <a:spLocks/>
          </p:cNvSpPr>
          <p:nvPr/>
        </p:nvSpPr>
        <p:spPr bwMode="auto">
          <a:xfrm>
            <a:off x="0" y="1094631"/>
            <a:ext cx="3759200" cy="415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lnSpc>
                <a:spcPct val="150000"/>
              </a:lnSpc>
              <a:defRPr/>
            </a:pPr>
            <a:r>
              <a:rPr lang="tr-TR" sz="2800" dirty="0" smtClean="0">
                <a:solidFill>
                  <a:srgbClr val="C00000"/>
                </a:solidFill>
                <a:latin typeface="Arial" panose="020B0604020202020204" pitchFamily="34" charset="0"/>
                <a:cs typeface="Arial" panose="020B0604020202020204" pitchFamily="34" charset="0"/>
              </a:rPr>
              <a:t>2022 YILINDA YARIŞMA İÇERİĞİNDA YAPILAN YENİLİKLER</a:t>
            </a:r>
            <a:endParaRPr lang="tr-TR" sz="2800" dirty="0">
              <a:solidFill>
                <a:srgbClr val="C00000"/>
              </a:solidFill>
              <a:latin typeface="Arial" panose="020B0604020202020204" pitchFamily="34" charset="0"/>
              <a:cs typeface="Arial" panose="020B0604020202020204" pitchFamily="34" charset="0"/>
            </a:endParaRPr>
          </a:p>
        </p:txBody>
      </p:sp>
      <p:sp>
        <p:nvSpPr>
          <p:cNvPr id="48" name="Star: 5 Points 8">
            <a:extLst>
              <a:ext uri="{FF2B5EF4-FFF2-40B4-BE49-F238E27FC236}">
                <a16:creationId xmlns:a16="http://schemas.microsoft.com/office/drawing/2014/main" id="{00025EB1-17BC-49F2-8497-4F817216052F}"/>
              </a:ext>
            </a:extLst>
          </p:cNvPr>
          <p:cNvSpPr/>
          <p:nvPr/>
        </p:nvSpPr>
        <p:spPr>
          <a:xfrm>
            <a:off x="1298820" y="5110852"/>
            <a:ext cx="1154317" cy="114980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49" name="Dikdörtgen 48"/>
          <p:cNvSpPr/>
          <p:nvPr/>
        </p:nvSpPr>
        <p:spPr>
          <a:xfrm>
            <a:off x="4927600" y="2211714"/>
            <a:ext cx="6286500" cy="3585597"/>
          </a:xfrm>
          <a:prstGeom prst="rect">
            <a:avLst/>
          </a:prstGeom>
        </p:spPr>
        <p:txBody>
          <a:bodyPr wrap="square">
            <a:spAutoFit/>
          </a:bodyPr>
          <a:lstStyle/>
          <a:p>
            <a:pPr marL="285750" lvl="0" indent="-285750" algn="just">
              <a:spcBef>
                <a:spcPts val="600"/>
              </a:spcBef>
              <a:spcAft>
                <a:spcPts val="1200"/>
              </a:spcAft>
              <a:buFont typeface="Wingdings" panose="05000000000000000000" pitchFamily="2" charset="2"/>
              <a:buChar char="ü"/>
            </a:pPr>
            <a:r>
              <a:rPr lang="tr-TR" sz="1600" b="1" dirty="0">
                <a:solidFill>
                  <a:srgbClr val="7030A0"/>
                </a:solidFill>
                <a:latin typeface="Arial" panose="020B0604020202020204" pitchFamily="34" charset="0"/>
                <a:cs typeface="Arial" panose="020B0604020202020204" pitchFamily="34" charset="0"/>
              </a:rPr>
              <a:t>Final Yarışması sonucunda derece alan ve üniversite giriş sınavında her alan için (eşit ağırlık/sayısal/sözel) ilk 25.000’e giren öğrenciler TÜBİTAK 2205-Lisans Burs Programından faydalanır. </a:t>
            </a:r>
          </a:p>
          <a:p>
            <a:pPr marL="285750" lvl="0" indent="-285750" algn="just">
              <a:spcBef>
                <a:spcPts val="600"/>
              </a:spcBef>
              <a:spcAft>
                <a:spcPts val="1200"/>
              </a:spcAft>
              <a:buFont typeface="Wingdings" panose="05000000000000000000" pitchFamily="2" charset="2"/>
              <a:buChar char="ü"/>
            </a:pPr>
            <a:r>
              <a:rPr lang="tr-TR" sz="1600" b="1" dirty="0">
                <a:solidFill>
                  <a:srgbClr val="7030A0"/>
                </a:solidFill>
                <a:latin typeface="Arial" panose="020B0604020202020204" pitchFamily="34" charset="0"/>
                <a:cs typeface="Arial" panose="020B0604020202020204" pitchFamily="34" charset="0"/>
              </a:rPr>
              <a:t>Final Yarışması sonucunda derece alan projeler için fikri haklar tescil (patent) desteği verilir.</a:t>
            </a:r>
          </a:p>
          <a:p>
            <a:pPr marL="285750" lvl="0" indent="-285750" algn="just">
              <a:spcBef>
                <a:spcPts val="600"/>
              </a:spcBef>
              <a:spcAft>
                <a:spcPts val="1200"/>
              </a:spcAft>
              <a:buFont typeface="Wingdings" panose="05000000000000000000" pitchFamily="2" charset="2"/>
              <a:buChar char="ü"/>
            </a:pPr>
            <a:r>
              <a:rPr lang="tr-TR" sz="1600" b="1" dirty="0">
                <a:solidFill>
                  <a:srgbClr val="7030A0"/>
                </a:solidFill>
                <a:latin typeface="Arial" panose="020B0604020202020204" pitchFamily="34" charset="0"/>
                <a:cs typeface="Arial" panose="020B0604020202020204" pitchFamily="34" charset="0"/>
              </a:rPr>
              <a:t>Uluslararası Proje Yarışmalarına katılacak proje sahibi öğrenciler için proje desteği ve akademisyen desteği verilir.</a:t>
            </a:r>
          </a:p>
          <a:p>
            <a:pPr marL="285750" lvl="0" indent="-285750" algn="just">
              <a:spcBef>
                <a:spcPts val="600"/>
              </a:spcBef>
              <a:spcAft>
                <a:spcPts val="1200"/>
              </a:spcAft>
              <a:buFont typeface="Wingdings" panose="05000000000000000000" pitchFamily="2" charset="2"/>
              <a:buChar char="ü"/>
            </a:pPr>
            <a:r>
              <a:rPr lang="tr-TR" sz="1600" b="1" dirty="0">
                <a:solidFill>
                  <a:srgbClr val="7030A0"/>
                </a:solidFill>
                <a:latin typeface="Arial" panose="020B0604020202020204" pitchFamily="34" charset="0"/>
                <a:cs typeface="Arial" panose="020B0604020202020204" pitchFamily="34" charset="0"/>
              </a:rPr>
              <a:t>Uluslararası Proje Yarışmalarına katılarak özel ödül derecesi alan öğrenciler TÜBİTAK 2205-Lisans Burs Programından faydalanabilir.</a:t>
            </a:r>
          </a:p>
        </p:txBody>
      </p:sp>
    </p:spTree>
    <p:extLst>
      <p:ext uri="{BB962C8B-B14F-4D97-AF65-F5344CB8AC3E}">
        <p14:creationId xmlns:p14="http://schemas.microsoft.com/office/powerpoint/2010/main" val="3158156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26</a:t>
            </a:fld>
            <a:endParaRPr lang="tr-TR" dirty="0"/>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8"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6010" y="1002302"/>
            <a:ext cx="11366416" cy="5068370"/>
          </a:xfrm>
          <a:prstGeom prst="rect">
            <a:avLst/>
          </a:prstGeom>
        </p:spPr>
      </p:pic>
      <p:sp>
        <p:nvSpPr>
          <p:cNvPr id="5" name="Dikdörtgen 4"/>
          <p:cNvSpPr/>
          <p:nvPr/>
        </p:nvSpPr>
        <p:spPr>
          <a:xfrm>
            <a:off x="3410020" y="2909068"/>
            <a:ext cx="5378395" cy="923330"/>
          </a:xfrm>
          <a:prstGeom prst="rect">
            <a:avLst/>
          </a:prstGeom>
        </p:spPr>
        <p:txBody>
          <a:bodyPr wrap="none">
            <a:spAutoFit/>
          </a:bodyPr>
          <a:lstStyle/>
          <a:p>
            <a:pPr lvl="0" algn="ctr" eaLnBrk="0" fontAlgn="base" hangingPunct="0">
              <a:spcBef>
                <a:spcPct val="20000"/>
              </a:spcBef>
              <a:spcAft>
                <a:spcPct val="0"/>
              </a:spcAft>
              <a:defRPr/>
            </a:pPr>
            <a:r>
              <a:rPr lang="tr-TR"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TEŞEKKÜRLER</a:t>
            </a:r>
            <a:endParaRPr lang="tr-TR"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15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27</a:t>
            </a:fld>
            <a:endParaRPr lang="tr-TR" dirty="0"/>
          </a:p>
        </p:txBody>
      </p:sp>
      <p:sp>
        <p:nvSpPr>
          <p:cNvPr id="7" name="Unvan 1"/>
          <p:cNvSpPr>
            <a:spLocks noGrp="1"/>
          </p:cNvSpPr>
          <p:nvPr>
            <p:ph type="title"/>
          </p:nvPr>
        </p:nvSpPr>
        <p:spPr>
          <a:xfrm>
            <a:off x="838200" y="774357"/>
            <a:ext cx="10515600" cy="4917989"/>
          </a:xfrm>
        </p:spPr>
        <p:txBody>
          <a:bodyPr>
            <a:normAutofit fontScale="90000"/>
          </a:bodyPr>
          <a:lstStyle/>
          <a:p>
            <a:r>
              <a:rPr lang="tr-TR" sz="3200" dirty="0" smtClean="0">
                <a:latin typeface="Arial" panose="020B0604020202020204" pitchFamily="34" charset="0"/>
                <a:cs typeface="Arial" panose="020B0604020202020204" pitchFamily="34" charset="0"/>
              </a:rPr>
              <a:t>Doç. Dr. Hayati ÇAVUŞ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GSM		:(532) 738 08 39</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e-posta	: </a:t>
            </a:r>
            <a:r>
              <a:rPr lang="tr-TR" sz="3200" dirty="0" smtClean="0">
                <a:latin typeface="Arial" panose="020B0604020202020204" pitchFamily="34" charset="0"/>
                <a:cs typeface="Arial" panose="020B0604020202020204" pitchFamily="34" charset="0"/>
                <a:hlinkClick r:id="rId2"/>
              </a:rPr>
              <a:t>hcavus@yyu.edu.tr</a:t>
            </a:r>
            <a:r>
              <a:rPr lang="tr-TR" sz="3200" dirty="0" smtClean="0">
                <a:latin typeface="Arial" panose="020B0604020202020204" pitchFamily="34" charset="0"/>
                <a:cs typeface="Arial" panose="020B0604020202020204" pitchFamily="34" charset="0"/>
              </a:rPr>
              <a:t>  / </a:t>
            </a:r>
            <a:r>
              <a:rPr lang="tr-TR" sz="3200" dirty="0">
                <a:latin typeface="Arial" panose="020B0604020202020204" pitchFamily="34" charset="0"/>
                <a:cs typeface="Arial" panose="020B0604020202020204" pitchFamily="34" charset="0"/>
                <a:hlinkClick r:id="rId3"/>
              </a:rPr>
              <a:t>hayatiicavus@gmail.com</a:t>
            </a:r>
            <a:r>
              <a:rPr lang="tr-TR" sz="3200" dirty="0">
                <a:latin typeface="Arial" panose="020B0604020202020204" pitchFamily="34" charset="0"/>
                <a:cs typeface="Arial" panose="020B0604020202020204" pitchFamily="34" charset="0"/>
              </a:rPr>
              <a:t> </a:t>
            </a:r>
            <a:br>
              <a:rPr lang="tr-TR" sz="3200" dirty="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a:latin typeface="Arial" panose="020B0604020202020204" pitchFamily="34" charset="0"/>
                <a:cs typeface="Arial" panose="020B0604020202020204" pitchFamily="34" charset="0"/>
              </a:rPr>
              <a:t/>
            </a:r>
            <a:br>
              <a:rPr lang="tr-TR" sz="3200" dirty="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Doç. Dr. Mustafa TÜYSÜZ</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GSM		: (505) 041 25 82</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e-posta	: </a:t>
            </a:r>
            <a:r>
              <a:rPr lang="tr-TR" sz="3200" dirty="0" smtClean="0">
                <a:latin typeface="Arial" panose="020B0604020202020204" pitchFamily="34" charset="0"/>
                <a:cs typeface="Arial" panose="020B0604020202020204" pitchFamily="34" charset="0"/>
                <a:hlinkClick r:id="rId4"/>
              </a:rPr>
              <a:t>mustafatuysuz@yyu.edu.tr</a:t>
            </a:r>
            <a:r>
              <a:rPr lang="tr-TR" sz="3200" dirty="0" smtClean="0">
                <a:latin typeface="Arial" panose="020B0604020202020204" pitchFamily="34" charset="0"/>
                <a:cs typeface="Arial" panose="020B0604020202020204" pitchFamily="34" charset="0"/>
              </a:rPr>
              <a:t> </a:t>
            </a:r>
            <a:endParaRPr lang="tr-TR" sz="3200" dirty="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06040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7899" y="1144940"/>
            <a:ext cx="8343001" cy="4247317"/>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Yarışmaya</a:t>
            </a:r>
            <a:r>
              <a:rPr lang="tr-TR" sz="2000" dirty="0">
                <a:latin typeface="Arial" panose="020B0604020202020204" pitchFamily="34" charset="0"/>
                <a:cs typeface="Arial" panose="020B0604020202020204" pitchFamily="34" charset="0"/>
              </a:rPr>
              <a:t>, Türkiye ve KKTC’de öğrenim gören </a:t>
            </a:r>
            <a:r>
              <a:rPr lang="tr-TR" sz="2000" b="1" dirty="0">
                <a:latin typeface="Arial" panose="020B0604020202020204" pitchFamily="34" charset="0"/>
                <a:cs typeface="Arial" panose="020B0604020202020204" pitchFamily="34" charset="0"/>
              </a:rPr>
              <a:t>tüm lise öğrencileri </a:t>
            </a:r>
            <a:r>
              <a:rPr lang="tr-TR" sz="2000" dirty="0">
                <a:latin typeface="Arial" panose="020B0604020202020204" pitchFamily="34" charset="0"/>
                <a:cs typeface="Arial" panose="020B0604020202020204" pitchFamily="34" charset="0"/>
              </a:rPr>
              <a:t>katılabilir.</a:t>
            </a:r>
          </a:p>
          <a:p>
            <a:pPr marL="171450" indent="-171450" algn="just">
              <a:lnSpc>
                <a:spcPct val="150000"/>
              </a:lnSpc>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Yarışmaya </a:t>
            </a:r>
            <a:r>
              <a:rPr lang="tr-TR" sz="2000" dirty="0">
                <a:latin typeface="Arial" panose="020B0604020202020204" pitchFamily="34" charset="0"/>
                <a:cs typeface="Arial" panose="020B0604020202020204" pitchFamily="34" charset="0"/>
              </a:rPr>
              <a:t>her öğrenci yalnızca </a:t>
            </a:r>
            <a:r>
              <a:rPr lang="tr-TR" sz="2000" b="1" u="sng" dirty="0">
                <a:latin typeface="Arial" panose="020B0604020202020204" pitchFamily="34" charset="0"/>
                <a:cs typeface="Arial" panose="020B0604020202020204" pitchFamily="34" charset="0"/>
              </a:rPr>
              <a:t>bir</a:t>
            </a:r>
            <a:r>
              <a:rPr lang="tr-TR" sz="2000" dirty="0">
                <a:latin typeface="Arial" panose="020B0604020202020204" pitchFamily="34" charset="0"/>
                <a:cs typeface="Arial" panose="020B0604020202020204" pitchFamily="34" charset="0"/>
              </a:rPr>
              <a:t> proje ile katılabilir ve her proje </a:t>
            </a:r>
            <a:r>
              <a:rPr lang="tr-TR" sz="2000" b="1" u="sng" dirty="0">
                <a:latin typeface="Arial" panose="020B0604020202020204" pitchFamily="34" charset="0"/>
                <a:cs typeface="Arial" panose="020B0604020202020204" pitchFamily="34" charset="0"/>
              </a:rPr>
              <a:t>en çok üç öğrenci</a:t>
            </a:r>
            <a:r>
              <a:rPr lang="tr-TR" sz="2000" b="1" dirty="0">
                <a:solidFill>
                  <a:srgbClr val="FF0000"/>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tarafından hazırlanır.</a:t>
            </a:r>
          </a:p>
          <a:p>
            <a:pPr marL="171450" indent="-171450" algn="just">
              <a:lnSpc>
                <a:spcPct val="150000"/>
              </a:lnSpc>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Bir </a:t>
            </a:r>
            <a:r>
              <a:rPr lang="tr-TR" sz="2000" dirty="0">
                <a:latin typeface="Arial" panose="020B0604020202020204" pitchFamily="34" charset="0"/>
                <a:cs typeface="Arial" panose="020B0604020202020204" pitchFamily="34" charset="0"/>
              </a:rPr>
              <a:t>projede sadece </a:t>
            </a:r>
            <a:r>
              <a:rPr lang="tr-TR" sz="2000" b="1" u="sng" dirty="0">
                <a:latin typeface="Arial" panose="020B0604020202020204" pitchFamily="34" charset="0"/>
                <a:cs typeface="Arial" panose="020B0604020202020204" pitchFamily="34" charset="0"/>
              </a:rPr>
              <a:t>bir</a:t>
            </a:r>
            <a:r>
              <a:rPr lang="tr-TR" sz="2000" dirty="0">
                <a:latin typeface="Arial" panose="020B0604020202020204" pitchFamily="34" charset="0"/>
                <a:cs typeface="Arial" panose="020B0604020202020204" pitchFamily="34" charset="0"/>
              </a:rPr>
              <a:t> danışman görev alabilir ve danışman birden fazla projeye danışmanlık yapabilir. Projede danışman olması zorunlu değildir. </a:t>
            </a:r>
            <a:endParaRPr lang="tr-TR" sz="2000" dirty="0" smtClean="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sz="2000" dirty="0">
                <a:latin typeface="Arial" panose="020B0604020202020204" pitchFamily="34" charset="0"/>
                <a:cs typeface="Arial" panose="020B0604020202020204" pitchFamily="34" charset="0"/>
              </a:rPr>
              <a:t>Yarışmaya başvuruda bulunacak bir projedeki öğrenciler ve danışman </a:t>
            </a:r>
            <a:r>
              <a:rPr lang="tr-TR" sz="2000" b="1" u="sng" dirty="0">
                <a:latin typeface="Arial" panose="020B0604020202020204" pitchFamily="34" charset="0"/>
                <a:cs typeface="Arial" panose="020B0604020202020204" pitchFamily="34" charset="0"/>
              </a:rPr>
              <a:t>farklı okullardan </a:t>
            </a:r>
            <a:r>
              <a:rPr lang="tr-TR" sz="2000" dirty="0">
                <a:latin typeface="Arial" panose="020B0604020202020204" pitchFamily="34" charset="0"/>
                <a:cs typeface="Arial" panose="020B0604020202020204" pitchFamily="34" charset="0"/>
              </a:rPr>
              <a:t>olabilir</a:t>
            </a:r>
            <a:r>
              <a:rPr lang="tr-TR" sz="2000" dirty="0" smtClean="0">
                <a:latin typeface="Arial" panose="020B0604020202020204" pitchFamily="34" charset="0"/>
                <a:cs typeface="Arial" panose="020B0604020202020204" pitchFamily="34" charset="0"/>
              </a:rPr>
              <a:t>.</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3</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127899" y="647944"/>
            <a:ext cx="8729023"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BAŞVURU KOŞULLARI</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8607803" y="1767240"/>
            <a:ext cx="3174623" cy="3061241"/>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070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63562" y="1069770"/>
            <a:ext cx="8347505" cy="4662815"/>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Projelerin, öğrencilerin özgün düşüncelerinden kaynaklanması, kendileri tarafından şekillendirilmiş, danışarak ama kendi bilgi ve becerileri ile yapılması gerekmektedir. Fikir aşamasında veya devam etmekte olan projelerle yarışmaya başvuru yapılmaz. Projelerin, Proje Rehberinde belirtilen formatta ve sonlandırılmış olarak yarışmaya başvurusunun yapılması gerekir</a:t>
            </a:r>
            <a:r>
              <a:rPr lang="tr-TR" dirty="0" smtClean="0">
                <a:latin typeface="Arial" panose="020B0604020202020204" pitchFamily="34" charset="0"/>
                <a:cs typeface="Arial" panose="020B0604020202020204" pitchFamily="34" charset="0"/>
              </a:rPr>
              <a:t>.</a:t>
            </a: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Aynı </a:t>
            </a:r>
            <a:r>
              <a:rPr lang="tr-TR" dirty="0">
                <a:latin typeface="Arial" panose="020B0604020202020204" pitchFamily="34" charset="0"/>
                <a:cs typeface="Arial" panose="020B0604020202020204" pitchFamily="34" charset="0"/>
              </a:rPr>
              <a:t>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 </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4</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254529" y="572774"/>
            <a:ext cx="8729023"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BAŞVURU KOŞULLARI</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8800961" y="1687121"/>
            <a:ext cx="3174623" cy="3061241"/>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5211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04247" y="1119296"/>
            <a:ext cx="8878838" cy="4939814"/>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a:t>
            </a:r>
            <a:r>
              <a:rPr lang="tr-TR"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Projeler </a:t>
            </a:r>
            <a:r>
              <a:rPr lang="tr-TR" dirty="0">
                <a:latin typeface="Arial" panose="020B0604020202020204" pitchFamily="34" charset="0"/>
                <a:cs typeface="Arial" panose="020B0604020202020204" pitchFamily="34" charset="0"/>
              </a:rPr>
              <a:t>başvuru yapılan ana alanda görevlendirilecek jüri tarafından değerlendirilecek olup proje içeriğinin tematik alanla olan ilişkisi değerlendirmede etkili olacaktır. </a:t>
            </a:r>
            <a:r>
              <a:rPr lang="tr-TR" b="1" dirty="0">
                <a:latin typeface="Arial" panose="020B0604020202020204" pitchFamily="34" charset="0"/>
                <a:cs typeface="Arial" panose="020B0604020202020204" pitchFamily="34" charset="0"/>
              </a:rPr>
              <a:t>Başvuru aşamasında yapılan ana alan ve tematik alan seçimlerinde başvuru süreci bittikten sonra değişiklik yapılmayacaktır</a:t>
            </a:r>
            <a:r>
              <a:rPr lang="tr-TR" dirty="0">
                <a:latin typeface="Arial" panose="020B0604020202020204" pitchFamily="34" charset="0"/>
                <a:cs typeface="Arial" panose="020B0604020202020204" pitchFamily="34" charset="0"/>
              </a:rPr>
              <a:t>.</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5</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354062" y="622300"/>
            <a:ext cx="8729023" cy="496996"/>
          </a:xfrm>
          <a:prstGeom prst="rect">
            <a:avLst/>
          </a:prstGeom>
          <a:noFill/>
        </p:spPr>
        <p:txBody>
          <a:bodyPr wrap="square" rtlCol="0">
            <a:spAutoFit/>
          </a:bodyPr>
          <a:lstStyle/>
          <a:p>
            <a:pPr algn="just">
              <a:lnSpc>
                <a:spcPct val="150000"/>
              </a:lnSpc>
            </a:pPr>
            <a:r>
              <a:rPr lang="tr-TR" sz="2000" b="1" dirty="0" smtClean="0">
                <a:solidFill>
                  <a:srgbClr val="C00000"/>
                </a:solidFill>
                <a:latin typeface="Arial" panose="020B0604020202020204" pitchFamily="34" charset="0"/>
                <a:cs typeface="Arial" panose="020B0604020202020204" pitchFamily="34" charset="0"/>
              </a:rPr>
              <a:t>BAŞVURU KOŞULLARI</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9362409" y="1955747"/>
            <a:ext cx="2613175" cy="2519845"/>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211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6</a:t>
            </a:fld>
            <a:endParaRPr lang="tr-TR" dirty="0"/>
          </a:p>
        </p:txBody>
      </p:sp>
      <p:sp>
        <p:nvSpPr>
          <p:cNvPr id="5" name="Metin kutusu 4"/>
          <p:cNvSpPr txBox="1"/>
          <p:nvPr/>
        </p:nvSpPr>
        <p:spPr>
          <a:xfrm>
            <a:off x="189807" y="622300"/>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a:t>
            </a:r>
            <a:r>
              <a:rPr lang="tr-TR" sz="2000" b="1" dirty="0" smtClean="0">
                <a:solidFill>
                  <a:srgbClr val="C00000"/>
                </a:solidFill>
                <a:latin typeface="Arial" panose="020B0604020202020204" pitchFamily="34" charset="0"/>
                <a:cs typeface="Arial" panose="020B0604020202020204" pitchFamily="34" charset="0"/>
              </a:rPr>
              <a:t>İŞLEMLERİ</a:t>
            </a:r>
            <a:endParaRPr lang="tr-TR" sz="2000" b="1" dirty="0">
              <a:solidFill>
                <a:srgbClr val="C00000"/>
              </a:solidFill>
              <a:latin typeface="Arial" panose="020B0604020202020204" pitchFamily="34" charset="0"/>
              <a:cs typeface="Arial" panose="020B0604020202020204" pitchFamily="34" charset="0"/>
            </a:endParaRP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189807" y="1206962"/>
            <a:ext cx="8763000" cy="5053691"/>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2022 </a:t>
            </a:r>
            <a:r>
              <a:rPr lang="tr-TR" dirty="0">
                <a:latin typeface="Arial" panose="020B0604020202020204" pitchFamily="34" charset="0"/>
                <a:cs typeface="Arial" panose="020B0604020202020204" pitchFamily="34" charset="0"/>
              </a:rPr>
              <a:t>yılı Lise Öğrencileri Araştırma Projeleri Yarışması Proje Rehberine göre hazırlanan ve tamamlanan projelerin başvuruları, </a:t>
            </a:r>
            <a:r>
              <a:rPr lang="tr-TR" b="1" dirty="0">
                <a:latin typeface="Arial" panose="020B0604020202020204" pitchFamily="34" charset="0"/>
                <a:cs typeface="Arial" panose="020B0604020202020204" pitchFamily="34" charset="0"/>
              </a:rPr>
              <a:t>3 Ocak 2022 tarihinde başlar ve 11 Şubat 2022 tarihinde saat 17.30’da sona erer</a:t>
            </a:r>
            <a:r>
              <a:rPr lang="tr-TR" dirty="0">
                <a:latin typeface="Arial" panose="020B0604020202020204" pitchFamily="34" charset="0"/>
                <a:cs typeface="Arial" panose="020B0604020202020204" pitchFamily="34" charset="0"/>
              </a:rPr>
              <a:t>. Başvurular, </a:t>
            </a:r>
            <a:r>
              <a:rPr lang="tr-TR" dirty="0">
                <a:latin typeface="Arial" panose="020B0604020202020204" pitchFamily="34" charset="0"/>
                <a:cs typeface="Arial" panose="020B0604020202020204" pitchFamily="34" charset="0"/>
                <a:hlinkClick r:id="rId2"/>
              </a:rPr>
              <a:t>https://</a:t>
            </a:r>
            <a:r>
              <a:rPr lang="tr-TR" dirty="0" smtClean="0">
                <a:latin typeface="Arial" panose="020B0604020202020204" pitchFamily="34" charset="0"/>
                <a:cs typeface="Arial" panose="020B0604020202020204" pitchFamily="34" charset="0"/>
                <a:hlinkClick r:id="rId2"/>
              </a:rPr>
              <a:t>e-bideb.tubitak.gov.tr</a:t>
            </a:r>
            <a:r>
              <a:rPr lang="tr-TR" dirty="0" smtClean="0">
                <a:latin typeface="Arial" panose="020B0604020202020204" pitchFamily="34" charset="0"/>
                <a:cs typeface="Arial" panose="020B0604020202020204" pitchFamily="34" charset="0"/>
              </a:rPr>
              <a:t> adresinden </a:t>
            </a:r>
            <a:r>
              <a:rPr lang="tr-TR" dirty="0">
                <a:latin typeface="Arial" panose="020B0604020202020204" pitchFamily="34" charset="0"/>
                <a:cs typeface="Arial" panose="020B0604020202020204" pitchFamily="34" charset="0"/>
              </a:rPr>
              <a:t>çevrimiçi olarak yapılır. Başvuru yapacak öğrencilerin (proje iki veya üç öğrenci tarafından hazırlanmışsa her bir öğrencinin) ve varsa danışmanın </a:t>
            </a:r>
            <a:r>
              <a:rPr lang="tr-TR" dirty="0" err="1">
                <a:latin typeface="Arial" panose="020B0604020202020204" pitchFamily="34" charset="0"/>
                <a:cs typeface="Arial" panose="020B0604020202020204" pitchFamily="34" charset="0"/>
              </a:rPr>
              <a:t>ARBİS’e</a:t>
            </a:r>
            <a:r>
              <a:rPr lang="tr-TR" dirty="0">
                <a:latin typeface="Arial" panose="020B0604020202020204" pitchFamily="34" charset="0"/>
                <a:cs typeface="Arial" panose="020B0604020202020204" pitchFamily="34" charset="0"/>
              </a:rPr>
              <a:t> kayıtlı olması gerekir. (Bkz. </a:t>
            </a:r>
            <a:r>
              <a:rPr lang="tr-TR" dirty="0">
                <a:latin typeface="Arial" panose="020B0604020202020204" pitchFamily="34" charset="0"/>
                <a:cs typeface="Arial" panose="020B0604020202020204" pitchFamily="34" charset="0"/>
                <a:hlinkClick r:id="rId3"/>
              </a:rPr>
              <a:t>https://arbis.tubitak.gov.tr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İki </a:t>
            </a:r>
            <a:r>
              <a:rPr lang="tr-TR" dirty="0">
                <a:latin typeface="Arial" panose="020B0604020202020204" pitchFamily="34" charset="0"/>
                <a:cs typeface="Arial" panose="020B0604020202020204" pitchFamily="34" charset="0"/>
              </a:rPr>
              <a:t>veya üç öğrenci tarafından hazırlanan projelerde </a:t>
            </a:r>
            <a:r>
              <a:rPr lang="tr-TR" b="1" dirty="0">
                <a:latin typeface="Arial" panose="020B0604020202020204" pitchFamily="34" charset="0"/>
                <a:cs typeface="Arial" panose="020B0604020202020204" pitchFamily="34" charset="0"/>
              </a:rPr>
              <a:t>başvuru sistemine bir öğrenci giriş yapar</a:t>
            </a:r>
            <a:r>
              <a:rPr lang="tr-TR" dirty="0">
                <a:latin typeface="Arial" panose="020B0604020202020204" pitchFamily="34" charset="0"/>
                <a:cs typeface="Arial" panose="020B0604020202020204" pitchFamily="34" charset="0"/>
              </a:rPr>
              <a:t> ve diğer öğrenci/öğrenciler ile varsa danışman bilgilerini kendi bilgileriyle birlikte sisteme kaydeder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Öğrenci/öğrencilerin </a:t>
            </a:r>
            <a:r>
              <a:rPr lang="tr-TR" dirty="0">
                <a:latin typeface="Arial" panose="020B0604020202020204" pitchFamily="34" charset="0"/>
                <a:cs typeface="Arial" panose="020B0604020202020204" pitchFamily="34" charset="0"/>
              </a:rPr>
              <a:t>son altı ay içinde çekilmiş vesikalık fotoğrafları sisteme yüklenir. </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206801" y="1808587"/>
            <a:ext cx="2768783" cy="2768783"/>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983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7</a:t>
            </a:fld>
            <a:endParaRPr lang="tr-TR" dirty="0"/>
          </a:p>
        </p:txBody>
      </p:sp>
      <p:sp>
        <p:nvSpPr>
          <p:cNvPr id="5" name="Metin kutusu 4"/>
          <p:cNvSpPr txBox="1"/>
          <p:nvPr/>
        </p:nvSpPr>
        <p:spPr>
          <a:xfrm>
            <a:off x="189807" y="1291442"/>
            <a:ext cx="8801100" cy="4487058"/>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Proje </a:t>
            </a:r>
            <a:r>
              <a:rPr lang="tr-TR" dirty="0">
                <a:latin typeface="Arial" panose="020B0604020202020204" pitchFamily="34" charset="0"/>
                <a:cs typeface="Arial" panose="020B0604020202020204" pitchFamily="34" charset="0"/>
              </a:rPr>
              <a:t>çalışması, </a:t>
            </a:r>
            <a:r>
              <a:rPr lang="tr-TR" dirty="0">
                <a:latin typeface="Arial" panose="020B0604020202020204" pitchFamily="34" charset="0"/>
                <a:cs typeface="Arial" panose="020B0604020202020204" pitchFamily="34" charset="0"/>
                <a:hlinkClick r:id="rId2"/>
              </a:rPr>
              <a:t>http://</a:t>
            </a:r>
            <a:r>
              <a:rPr lang="tr-TR" dirty="0" smtClean="0">
                <a:latin typeface="Arial" panose="020B0604020202020204" pitchFamily="34" charset="0"/>
                <a:cs typeface="Arial" panose="020B0604020202020204" pitchFamily="34" charset="0"/>
                <a:hlinkClick r:id="rId2"/>
              </a:rPr>
              <a:t>www.tubitak.gov.tr/tr/yarismalar/icerik-lise-ogrencileri-arastirma-projeleri-yarismasi</a:t>
            </a:r>
            <a:r>
              <a:rPr lang="tr-TR" dirty="0" smtClean="0">
                <a:latin typeface="Arial" panose="020B0604020202020204" pitchFamily="34" charset="0"/>
                <a:cs typeface="Arial" panose="020B0604020202020204" pitchFamily="34" charset="0"/>
              </a:rPr>
              <a:t> adresinde </a:t>
            </a:r>
            <a:r>
              <a:rPr lang="tr-TR" dirty="0">
                <a:latin typeface="Arial" panose="020B0604020202020204" pitchFamily="34" charset="0"/>
                <a:cs typeface="Arial" panose="020B0604020202020204" pitchFamily="34" charset="0"/>
              </a:rPr>
              <a:t>bulunan şablon kullanılarak hazırlanır ve tek bir dosya halinde PDF formatında sisteme yüklenir. </a:t>
            </a:r>
            <a:r>
              <a:rPr lang="tr-TR" b="1" dirty="0">
                <a:latin typeface="Arial" panose="020B0604020202020204" pitchFamily="34" charset="0"/>
                <a:cs typeface="Arial" panose="020B0604020202020204" pitchFamily="34" charset="0"/>
              </a:rPr>
              <a:t>Proje özeti en az 150, en fazla 250 kelime; proje raporu en az 2, en fazla 20 sayfa olmalıdır. </a:t>
            </a:r>
            <a:r>
              <a:rPr lang="tr-TR" dirty="0">
                <a:latin typeface="Arial" panose="020B0604020202020204" pitchFamily="34" charset="0"/>
                <a:cs typeface="Arial" panose="020B0604020202020204" pitchFamily="34" charset="0"/>
              </a:rPr>
              <a:t>Proje raporu dışında kalan belgeler (bilimsel etik formu, izin belgeleri, fotoğraf, anket vb.) sistemde EK BELGELER kısmına yüklenir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Projeye </a:t>
            </a:r>
            <a:r>
              <a:rPr lang="tr-TR" dirty="0">
                <a:latin typeface="Arial" panose="020B0604020202020204" pitchFamily="34" charset="0"/>
                <a:cs typeface="Arial" panose="020B0604020202020204" pitchFamily="34" charset="0"/>
              </a:rPr>
              <a:t>ait video kaydı sisteme eklenebilir. Video eklenmesi zorunlu değildir. </a:t>
            </a:r>
            <a:r>
              <a:rPr lang="tr-TR" b="1" dirty="0">
                <a:latin typeface="Arial" panose="020B0604020202020204" pitchFamily="34" charset="0"/>
                <a:cs typeface="Arial" panose="020B0604020202020204" pitchFamily="34" charset="0"/>
              </a:rPr>
              <a:t>Videonun boyutu 10 MB’ı geçmemeli ve FLV formatında olmalıdır. </a:t>
            </a:r>
            <a:endParaRPr lang="tr-TR" b="1"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b="1"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a:t>
            </a:r>
            <a:r>
              <a:rPr lang="tr-TR" dirty="0">
                <a:latin typeface="Arial" panose="020B0604020202020204" pitchFamily="34" charset="0"/>
                <a:cs typeface="Arial" panose="020B0604020202020204" pitchFamily="34" charset="0"/>
              </a:rPr>
              <a:t>tarihleri içerisinde, çevrimiçi başvuru yapıldıktan sonra değişiklik için onayı kaldırılıp tekrar onaylanmadan bırakılan projeler değerlendirmeye alınmaz.</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6" name="Metin kutusu 5"/>
          <p:cNvSpPr txBox="1"/>
          <p:nvPr/>
        </p:nvSpPr>
        <p:spPr>
          <a:xfrm>
            <a:off x="189807" y="708373"/>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a:t>
            </a:r>
            <a:r>
              <a:rPr lang="tr-TR" sz="2000" b="1" dirty="0" smtClean="0">
                <a:solidFill>
                  <a:srgbClr val="C00000"/>
                </a:solidFill>
                <a:latin typeface="Arial" panose="020B0604020202020204" pitchFamily="34" charset="0"/>
                <a:cs typeface="Arial" panose="020B0604020202020204" pitchFamily="34" charset="0"/>
              </a:rPr>
              <a:t>İŞLEMLERİ</a:t>
            </a:r>
            <a:endParaRPr lang="tr-TR" sz="2000" b="1" dirty="0">
              <a:solidFill>
                <a:srgbClr val="C00000"/>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257601" y="1866402"/>
            <a:ext cx="2768783" cy="2768783"/>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56556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8</a:t>
            </a:fld>
            <a:endParaRPr lang="tr-TR" dirty="0"/>
          </a:p>
        </p:txBody>
      </p:sp>
      <p:sp>
        <p:nvSpPr>
          <p:cNvPr id="5" name="Metin kutusu 4"/>
          <p:cNvSpPr txBox="1"/>
          <p:nvPr/>
        </p:nvSpPr>
        <p:spPr>
          <a:xfrm>
            <a:off x="189807" y="1211238"/>
            <a:ext cx="8654581" cy="4056495"/>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a:t>
            </a:r>
            <a:r>
              <a:rPr lang="tr-TR" dirty="0">
                <a:latin typeface="Arial" panose="020B0604020202020204" pitchFamily="34" charset="0"/>
                <a:cs typeface="Arial" panose="020B0604020202020204" pitchFamily="34" charset="0"/>
              </a:rPr>
              <a:t>sistemi kapandıktan sonra öğrenci ve danışman öğretmen bilgileri dâhil hiçbir değişiklik talebi kabul edilmez. Herhangi bir nedenle sistemde başvurusu tamamlanmamış projeler değerlendirmeye alınmaz</a:t>
            </a:r>
            <a:r>
              <a:rPr lang="tr-TR" dirty="0" smtClean="0">
                <a:latin typeface="Arial" panose="020B0604020202020204" pitchFamily="34" charset="0"/>
                <a:cs typeface="Arial" panose="020B0604020202020204" pitchFamily="34" charset="0"/>
              </a:rPr>
              <a:t>. </a:t>
            </a:r>
          </a:p>
          <a:p>
            <a:pPr marL="285750" indent="-285750" algn="just">
              <a:lnSpc>
                <a:spcPct val="120000"/>
              </a:lnSpc>
              <a:spcBef>
                <a:spcPts val="600"/>
              </a:spcBef>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b="1" dirty="0" smtClean="0">
                <a:latin typeface="Arial" panose="020B0604020202020204" pitchFamily="34" charset="0"/>
                <a:cs typeface="Arial" panose="020B0604020202020204" pitchFamily="34" charset="0"/>
              </a:rPr>
              <a:t>Başvuru </a:t>
            </a:r>
            <a:r>
              <a:rPr lang="tr-TR" b="1" dirty="0">
                <a:latin typeface="Arial" panose="020B0604020202020204" pitchFamily="34" charset="0"/>
                <a:cs typeface="Arial" panose="020B0604020202020204" pitchFamily="34" charset="0"/>
              </a:rPr>
              <a:t>formu, Bölge Koordinatörlerine gönderilmez</a:t>
            </a:r>
            <a:r>
              <a:rPr lang="tr-TR" dirty="0">
                <a:latin typeface="Arial" panose="020B0604020202020204" pitchFamily="34" charset="0"/>
                <a:cs typeface="Arial" panose="020B0604020202020204" pitchFamily="34" charset="0"/>
              </a:rPr>
              <a:t>. Bu formun başvuru sahipleri tarafından saklanması ve TÜBİTAK tarafından istendiğinde ibraz edilmesi gerekir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 </a:t>
            </a:r>
            <a:r>
              <a:rPr lang="tr-TR" dirty="0">
                <a:latin typeface="Arial" panose="020B0604020202020204" pitchFamily="34" charset="0"/>
                <a:cs typeface="Arial" panose="020B0604020202020204" pitchFamily="34" charset="0"/>
              </a:rPr>
              <a:t>sergisi aşamasına geçen öğrenciler tarafından </a:t>
            </a:r>
            <a:r>
              <a:rPr lang="tr-TR" dirty="0" err="1">
                <a:latin typeface="Arial" panose="020B0604020202020204" pitchFamily="34" charset="0"/>
                <a:cs typeface="Arial" panose="020B0604020202020204" pitchFamily="34" charset="0"/>
              </a:rPr>
              <a:t>Muvafakatname</a:t>
            </a:r>
            <a:r>
              <a:rPr lang="tr-TR" dirty="0">
                <a:latin typeface="Arial" panose="020B0604020202020204" pitchFamily="34" charset="0"/>
                <a:cs typeface="Arial" panose="020B0604020202020204" pitchFamily="34" charset="0"/>
              </a:rPr>
              <a:t>, Bilimsel Etik ve Proje Katkı Beyan Formu, Yarışma Kuralları Kabul Formu bölge sergileri öncesinde doldurularak Bölge Koordinatörlerine gönderilir.</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6" name="Metin kutusu 5"/>
          <p:cNvSpPr txBox="1"/>
          <p:nvPr/>
        </p:nvSpPr>
        <p:spPr>
          <a:xfrm>
            <a:off x="189807" y="668271"/>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a:t>
            </a:r>
            <a:r>
              <a:rPr lang="tr-TR" sz="2000" b="1" dirty="0" smtClean="0">
                <a:solidFill>
                  <a:srgbClr val="C00000"/>
                </a:solidFill>
                <a:latin typeface="Arial" panose="020B0604020202020204" pitchFamily="34" charset="0"/>
                <a:cs typeface="Arial" panose="020B0604020202020204" pitchFamily="34" charset="0"/>
              </a:rPr>
              <a:t>İŞLEMLERİ</a:t>
            </a:r>
            <a:endParaRPr lang="tr-TR" sz="2000" b="1" dirty="0">
              <a:solidFill>
                <a:srgbClr val="C00000"/>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06801" y="1785601"/>
            <a:ext cx="2768783" cy="2768783"/>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99290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9</a:t>
            </a:fld>
            <a:endParaRPr lang="tr-TR"/>
          </a:p>
        </p:txBody>
      </p:sp>
      <p:sp>
        <p:nvSpPr>
          <p:cNvPr id="5" name="Dikdörtgen 4"/>
          <p:cNvSpPr/>
          <p:nvPr/>
        </p:nvSpPr>
        <p:spPr>
          <a:xfrm>
            <a:off x="519570" y="604520"/>
            <a:ext cx="5562308" cy="820225"/>
          </a:xfrm>
          <a:prstGeom prst="rect">
            <a:avLst/>
          </a:prstGeom>
        </p:spPr>
        <p:txBody>
          <a:bodyPr wrap="square">
            <a:spAutoFit/>
          </a:bodyPr>
          <a:lstStyle/>
          <a:p>
            <a:pPr>
              <a:lnSpc>
                <a:spcPct val="90000"/>
              </a:lnSpc>
              <a:spcBef>
                <a:spcPts val="1000"/>
              </a:spcBef>
            </a:pPr>
            <a:r>
              <a:rPr lang="tr-TR" sz="2400" b="1" dirty="0">
                <a:solidFill>
                  <a:srgbClr val="C00000"/>
                </a:solidFill>
                <a:latin typeface="Calibri" panose="020F0502020204030204" pitchFamily="34" charset="0"/>
                <a:cs typeface="Calibri" panose="020F0502020204030204" pitchFamily="34" charset="0"/>
              </a:rPr>
              <a:t>ANA ALANLAR</a:t>
            </a:r>
          </a:p>
          <a:p>
            <a:pPr algn="just">
              <a:lnSpc>
                <a:spcPct val="115000"/>
              </a:lnSpc>
              <a:spcBef>
                <a:spcPts val="600"/>
              </a:spcBef>
              <a:spcAft>
                <a:spcPts val="600"/>
              </a:spcAft>
            </a:pPr>
            <a:r>
              <a:rPr lang="tr-TR" dirty="0">
                <a:latin typeface="Calibri" panose="020F0502020204030204" pitchFamily="34" charset="0"/>
                <a:cs typeface="Calibri" panose="020F0502020204030204" pitchFamily="34" charset="0"/>
              </a:rPr>
              <a:t>Yarışma 12 ana bilim alanında düzenlenmektedir.</a:t>
            </a:r>
          </a:p>
        </p:txBody>
      </p:sp>
      <p:pic>
        <p:nvPicPr>
          <p:cNvPr id="6" name="Resim 5" descr="C:\Users\sefa.aktas\Downloads\lise-anaalan.PNG"/>
          <p:cNvPicPr/>
          <p:nvPr/>
        </p:nvPicPr>
        <p:blipFill>
          <a:blip r:embed="rId2">
            <a:extLst>
              <a:ext uri="{28A0092B-C50C-407E-A947-70E740481C1C}">
                <a14:useLocalDpi xmlns:a14="http://schemas.microsoft.com/office/drawing/2010/main" val="0"/>
              </a:ext>
            </a:extLst>
          </a:blip>
          <a:srcRect/>
          <a:stretch>
            <a:fillRect/>
          </a:stretch>
        </p:blipFill>
        <p:spPr bwMode="auto">
          <a:xfrm>
            <a:off x="1590488" y="1943720"/>
            <a:ext cx="8927390" cy="3068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2204-A Lise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16048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2054</Words>
  <Application>Microsoft Office PowerPoint</Application>
  <PresentationFormat>Geniş ekran</PresentationFormat>
  <Paragraphs>807</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MS PGothic</vt: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2021…</vt:lpstr>
      <vt:lpstr>PowerPoint Sunusu</vt:lpstr>
      <vt:lpstr>PowerPoint Sunusu</vt:lpstr>
      <vt:lpstr>PowerPoint Sunusu</vt:lpstr>
      <vt:lpstr>Doç. Dr. Hayati ÇAVUŞ   GSM  :(532) 738 08 39 e-posta : hcavus@yyu.edu.tr  / hayatiicavus@gmail.com     Doç. Dr. Mustafa TÜYSÜZ  GSM  : (505) 041 25 82 e-posta : mustafatuysuz@yyu.edu.tr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 URSAVAŞ</dc:creator>
  <cp:lastModifiedBy>Hp</cp:lastModifiedBy>
  <cp:revision>134</cp:revision>
  <dcterms:created xsi:type="dcterms:W3CDTF">2019-11-27T09:44:27Z</dcterms:created>
  <dcterms:modified xsi:type="dcterms:W3CDTF">2021-12-20T12:16:59Z</dcterms:modified>
</cp:coreProperties>
</file>